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6"/>
  </p:notesMasterIdLst>
  <p:handoutMasterIdLst>
    <p:handoutMasterId r:id="rId47"/>
  </p:handoutMasterIdLst>
  <p:sldIdLst>
    <p:sldId id="256" r:id="rId5"/>
    <p:sldId id="260" r:id="rId6"/>
    <p:sldId id="308" r:id="rId7"/>
    <p:sldId id="307" r:id="rId8"/>
    <p:sldId id="287" r:id="rId9"/>
    <p:sldId id="261" r:id="rId10"/>
    <p:sldId id="286" r:id="rId11"/>
    <p:sldId id="280" r:id="rId12"/>
    <p:sldId id="291" r:id="rId13"/>
    <p:sldId id="292" r:id="rId14"/>
    <p:sldId id="302" r:id="rId15"/>
    <p:sldId id="305" r:id="rId16"/>
    <p:sldId id="272" r:id="rId17"/>
    <p:sldId id="263" r:id="rId18"/>
    <p:sldId id="296" r:id="rId19"/>
    <p:sldId id="262" r:id="rId20"/>
    <p:sldId id="295" r:id="rId21"/>
    <p:sldId id="289" r:id="rId22"/>
    <p:sldId id="259" r:id="rId23"/>
    <p:sldId id="264" r:id="rId24"/>
    <p:sldId id="290" r:id="rId25"/>
    <p:sldId id="304" r:id="rId26"/>
    <p:sldId id="281" r:id="rId27"/>
    <p:sldId id="293" r:id="rId28"/>
    <p:sldId id="294" r:id="rId29"/>
    <p:sldId id="282" r:id="rId30"/>
    <p:sldId id="266" r:id="rId31"/>
    <p:sldId id="283" r:id="rId32"/>
    <p:sldId id="284" r:id="rId33"/>
    <p:sldId id="267" r:id="rId34"/>
    <p:sldId id="303" r:id="rId35"/>
    <p:sldId id="274" r:id="rId36"/>
    <p:sldId id="275" r:id="rId37"/>
    <p:sldId id="306" r:id="rId38"/>
    <p:sldId id="268" r:id="rId39"/>
    <p:sldId id="269" r:id="rId40"/>
    <p:sldId id="297" r:id="rId41"/>
    <p:sldId id="300" r:id="rId42"/>
    <p:sldId id="299" r:id="rId43"/>
    <p:sldId id="298" r:id="rId44"/>
    <p:sldId id="301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47C491-BF80-A8CA-6DA3-DB6599928180}" name="Udson Mendes" initials="UM" userId="S::udson.mendes@cmc.ca::effe846c-6496-4d2d-a801-d7be725831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3C34"/>
    <a:srgbClr val="FEEB98"/>
    <a:srgbClr val="00A99A"/>
    <a:srgbClr val="71C8FF"/>
    <a:srgbClr val="004068"/>
    <a:srgbClr val="D3E9F8"/>
    <a:srgbClr val="006EAA"/>
    <a:srgbClr val="00263E"/>
    <a:srgbClr val="855FA8"/>
    <a:srgbClr val="CBC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F4C99-0B97-4EC9-82CA-AC1EC280E187}" v="5" dt="2024-10-24T15:33:17.002"/>
    <p1510:client id="{9553DF21-2265-8B6F-7EC5-21A1B71F01AB}" v="51" dt="2024-10-25T18:42:59.013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2" y="3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FD23F4-B375-594A-9524-23E63BC717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50513-42A9-254B-861A-34CF666105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068E8-B193-324B-AE2F-FDA56936A156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C0F26-2336-C645-830D-6A2764011B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FFE31-7760-B447-B62C-23C20C90B5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57991-5104-3D4B-94F6-525499218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4776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0BD41-D584-714E-8E4F-8897B54C625D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72D44-D999-9E44-A018-54FE91A56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257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57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49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75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0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0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5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02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8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51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86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2D44-D999-9E44-A018-54FE91A56F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F4B63A-381B-FA4B-B8E9-1CE591C25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246" y="183919"/>
            <a:ext cx="7489237" cy="177452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sz="460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6387" y="2498697"/>
            <a:ext cx="7474639" cy="38069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Georgia" panose="02040502050405020303" pitchFamily="18" charset="0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97794" y="2233290"/>
            <a:ext cx="817504" cy="0"/>
          </a:xfrm>
          <a:prstGeom prst="line">
            <a:avLst/>
          </a:prstGeom>
          <a:ln w="254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619BBB20-214B-624C-875A-0AEFBE38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386" y="3013720"/>
            <a:ext cx="7494097" cy="273844"/>
          </a:xfrm>
          <a:prstGeom prst="rect">
            <a:avLst/>
          </a:prstGeom>
        </p:spPr>
        <p:txBody>
          <a:bodyPr/>
          <a:lstStyle>
            <a:lvl1pPr>
              <a:defRPr sz="10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fld id="{BE3F2760-9BBE-0548-B0E4-DD084D255EBA}" type="datetime4">
              <a:rPr lang="en-CA" smtClean="0"/>
              <a:t>October 29, 2024</a:t>
            </a:fld>
            <a:r>
              <a:rPr lang="en-CA"/>
              <a:t>  |  presenter name</a:t>
            </a:r>
            <a:endParaRPr lang="en-US"/>
          </a:p>
        </p:txBody>
      </p:sp>
      <p:sp>
        <p:nvSpPr>
          <p:cNvPr id="29" name="Date Placeholder 19">
            <a:extLst>
              <a:ext uri="{FF2B5EF4-FFF2-40B4-BE49-F238E27FC236}">
                <a16:creationId xmlns:a16="http://schemas.microsoft.com/office/drawing/2014/main" id="{2898A1C3-78D1-3B4C-952C-11167ECD3651}"/>
              </a:ext>
            </a:extLst>
          </p:cNvPr>
          <p:cNvSpPr txBox="1">
            <a:spLocks/>
          </p:cNvSpPr>
          <p:nvPr userDrawn="1"/>
        </p:nvSpPr>
        <p:spPr>
          <a:xfrm>
            <a:off x="445104" y="4623519"/>
            <a:ext cx="36113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900" kern="1200" cap="none" spc="0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© 2020 and Reg. TM – CMC Microsystems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_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1702" y="298967"/>
            <a:ext cx="7721275" cy="857250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448D3F8-60EB-304A-8FB1-C0DEA13A9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2075" y="1293813"/>
            <a:ext cx="3064010" cy="27024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4E1B463A-381B-E547-B7CB-DD60A533F7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343677" y="4133850"/>
            <a:ext cx="3082408" cy="359518"/>
          </a:xfrm>
        </p:spPr>
        <p:txBody>
          <a:bodyPr numCol="1"/>
          <a:lstStyle>
            <a:lvl4pPr marL="9525" indent="0" algn="ctr">
              <a:tabLst>
                <a:tab pos="2974975" algn="l"/>
              </a:tabLst>
              <a:defRPr/>
            </a:lvl4pPr>
          </a:lstStyle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CD14DBEC-8839-3C4B-A898-834F3383FD5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21043" y="4140999"/>
            <a:ext cx="3082408" cy="359518"/>
          </a:xfrm>
        </p:spPr>
        <p:txBody>
          <a:bodyPr numCol="1"/>
          <a:lstStyle>
            <a:lvl4pPr marL="9525" indent="0" algn="ctr">
              <a:tabLst>
                <a:tab pos="2974975" algn="l"/>
              </a:tabLst>
              <a:defRPr/>
            </a:lvl4pPr>
          </a:lstStyle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0E0E3C91-3449-0944-B017-203C0C1356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8809" y="1293812"/>
            <a:ext cx="3064010" cy="27024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B76074D3-1CFB-714A-8256-6509B8B4B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87E0CAE-3171-43AE-B4E1-4C02055DD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Event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42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Photo_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1702" y="298967"/>
            <a:ext cx="7721275" cy="857250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CD14DBEC-8839-3C4B-A898-834F3383FD5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21043" y="4140999"/>
            <a:ext cx="3082408" cy="359518"/>
          </a:xfrm>
        </p:spPr>
        <p:txBody>
          <a:bodyPr numCol="1"/>
          <a:lstStyle>
            <a:lvl4pPr marL="9525" indent="0" algn="ctr">
              <a:tabLst>
                <a:tab pos="2974975" algn="l"/>
              </a:tabLst>
              <a:defRPr/>
            </a:lvl4pPr>
          </a:lstStyle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0E0E3C91-3449-0944-B017-203C0C1356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8809" y="1293812"/>
            <a:ext cx="3064010" cy="27024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B76074D3-1CFB-714A-8256-6509B8B4B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87E0CAE-3171-43AE-B4E1-4C02055DD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Event Name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F4E0655A-8F89-4344-BE71-2E52EFBA565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3191" y="1293813"/>
            <a:ext cx="3712002" cy="2840037"/>
          </a:xfrm>
        </p:spPr>
        <p:txBody>
          <a:bodyPr/>
          <a:lstStyle/>
          <a:p>
            <a:pPr lvl="0"/>
            <a:r>
              <a:rPr lang="en-US"/>
              <a:t>Click to add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424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_3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1702" y="298967"/>
            <a:ext cx="7721275" cy="857250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448D3F8-60EB-304A-8FB1-C0DEA13A9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3330" y="1293813"/>
            <a:ext cx="2201805" cy="27024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4E1B463A-381B-E547-B7CB-DD60A533F7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55594" y="4133850"/>
            <a:ext cx="2215025" cy="359518"/>
          </a:xfrm>
        </p:spPr>
        <p:txBody>
          <a:bodyPr numCol="1"/>
          <a:lstStyle>
            <a:lvl4pPr marL="9525" indent="0" algn="ctr">
              <a:tabLst>
                <a:tab pos="2974975" algn="l"/>
              </a:tabLst>
              <a:defRPr/>
            </a:lvl4pPr>
          </a:lstStyle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B900D89D-63E0-FF4B-AE71-E6E189DBAE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75424" y="1293813"/>
            <a:ext cx="2201805" cy="27024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6008A960-B475-CE4D-811E-DB15C9BDA1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68320" y="4133850"/>
            <a:ext cx="2215025" cy="359518"/>
          </a:xfrm>
        </p:spPr>
        <p:txBody>
          <a:bodyPr numCol="1"/>
          <a:lstStyle>
            <a:lvl4pPr marL="9525" indent="0" algn="ctr">
              <a:tabLst>
                <a:tab pos="2974975" algn="l"/>
              </a:tabLst>
              <a:defRPr/>
            </a:lvl4pPr>
          </a:lstStyle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22">
            <a:extLst>
              <a:ext uri="{FF2B5EF4-FFF2-40B4-BE49-F238E27FC236}">
                <a16:creationId xmlns:a16="http://schemas.microsoft.com/office/drawing/2014/main" id="{F962803A-5DFA-3641-9A96-063EEA871A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66870" y="1293813"/>
            <a:ext cx="2201805" cy="27024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E118987C-8CD4-EC43-8B55-A2AE6717ECC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59766" y="4133850"/>
            <a:ext cx="2215025" cy="359518"/>
          </a:xfrm>
        </p:spPr>
        <p:txBody>
          <a:bodyPr numCol="1"/>
          <a:lstStyle>
            <a:lvl4pPr marL="9525" indent="0" algn="ctr">
              <a:tabLst>
                <a:tab pos="2974975" algn="l"/>
              </a:tabLst>
              <a:defRPr/>
            </a:lvl4pPr>
          </a:lstStyle>
          <a:p>
            <a:pPr lvl="3"/>
            <a:r>
              <a:rPr lang="en-US"/>
              <a:t>Fourth level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245144D-F510-2743-AC2E-0B187F8D7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DA2AF90-5593-4099-B738-2ED69FA75F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Event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90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823" y="298967"/>
            <a:ext cx="3668821" cy="1160182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A0A4A79-712B-834B-BD93-1EEDB16F80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13823" y="1605064"/>
            <a:ext cx="3668822" cy="2528786"/>
          </a:xfrm>
        </p:spPr>
        <p:txBody>
          <a:bodyPr/>
          <a:lstStyle/>
          <a:p>
            <a:pPr lvl="0"/>
            <a:r>
              <a:rPr lang="en-US"/>
              <a:t>Click to add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C3172CF-623D-BF42-B3B8-447B0635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37172" y="512151"/>
            <a:ext cx="1568339" cy="156332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09C42AE-807B-354D-BD35-3C64422B579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924025" y="512151"/>
            <a:ext cx="1568339" cy="156332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40DEFFB-199C-E94F-ACD5-B04F9635B5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8193" y="2256817"/>
            <a:ext cx="3668822" cy="1877033"/>
          </a:xfrm>
        </p:spPr>
        <p:txBody>
          <a:bodyPr/>
          <a:lstStyle/>
          <a:p>
            <a:pPr lvl="0"/>
            <a:r>
              <a:rPr lang="en-US"/>
              <a:t>Click to add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4D0BB88A-EF26-0048-9417-14464C6F8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4C9FF95-114C-40C8-A0A6-59F6BE8984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Event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3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822" y="298967"/>
            <a:ext cx="7724471" cy="857250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AA62009-292C-2E40-975C-E465D95BE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Event Name</a:t>
            </a:r>
            <a:endParaRPr lang="en-US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1F83A67E-D8E1-C348-8741-850ED6774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38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507" y="610252"/>
            <a:ext cx="4444840" cy="857250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A0A4A79-712B-834B-BD93-1EEDB16F80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8506" y="2110902"/>
            <a:ext cx="4455977" cy="202294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lvl1pPr>
            <a:lvl2pPr>
              <a:lnSpc>
                <a:spcPct val="150000"/>
              </a:lnSpc>
              <a:defRPr/>
            </a:lvl2pPr>
          </a:lstStyle>
          <a:p>
            <a:pPr lvl="0"/>
            <a:r>
              <a:rPr lang="en-US"/>
              <a:t>Click to add name</a:t>
            </a:r>
            <a:br>
              <a:rPr lang="en-US"/>
            </a:br>
            <a:r>
              <a:rPr lang="en-US"/>
              <a:t>Click to add title</a:t>
            </a:r>
          </a:p>
          <a:p>
            <a:pPr lvl="1"/>
            <a:r>
              <a:rPr lang="en-US"/>
              <a:t>E:</a:t>
            </a:r>
            <a:br>
              <a:rPr lang="en-US"/>
            </a:br>
            <a:r>
              <a:rPr lang="en-US"/>
              <a:t>P:</a:t>
            </a:r>
            <a:br>
              <a:rPr lang="en-US"/>
            </a:br>
            <a:r>
              <a:rPr lang="en-US"/>
              <a:t>M: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FC78B4-7AC3-D94D-BCA9-F758F0DBC955}"/>
              </a:ext>
            </a:extLst>
          </p:cNvPr>
          <p:cNvCxnSpPr/>
          <p:nvPr userDrawn="1"/>
        </p:nvCxnSpPr>
        <p:spPr>
          <a:xfrm>
            <a:off x="790790" y="1688541"/>
            <a:ext cx="817504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51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906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1 Column_No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822" y="298967"/>
            <a:ext cx="7724471" cy="857250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A0A4A79-712B-834B-BD93-1EEDB16F80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3190" y="1293813"/>
            <a:ext cx="7743825" cy="2840037"/>
          </a:xfrm>
        </p:spPr>
        <p:txBody>
          <a:bodyPr/>
          <a:lstStyle/>
          <a:p>
            <a:pPr lvl="0"/>
            <a:r>
              <a:rPr lang="en-US"/>
              <a:t>Click to add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1F83A67E-D8E1-C348-8741-850ED6774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FE9354D-6330-48D1-9934-A60B1AEF0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Event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9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Photo_1 Column_No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1702" y="298967"/>
            <a:ext cx="7721275" cy="857250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448D3F8-60EB-304A-8FB1-C0DEA13A9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495" y="1293814"/>
            <a:ext cx="6478588" cy="269529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4E1B463A-381B-E547-B7CB-DD60A533F7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333045" y="4133850"/>
            <a:ext cx="6478588" cy="359518"/>
          </a:xfrm>
        </p:spPr>
        <p:txBody>
          <a:bodyPr numCol="1"/>
          <a:lstStyle>
            <a:lvl4pPr marL="9525" indent="0" algn="ctr">
              <a:tabLst>
                <a:tab pos="2974975" algn="l"/>
              </a:tabLst>
              <a:defRPr/>
            </a:lvl4pPr>
          </a:lstStyle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44D8509-8607-4C40-B069-F7DF92B46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82A276-1648-43AF-8DFB-B2E9E5D29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Event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70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18D0-9A51-4CC9-81A1-819BF180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A0848-7D38-4858-815E-33C63EEA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886D-A7B4-4981-BE2F-60626B92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2C98-1D37-4411-99AA-6C4B369BFBDB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8FC70-C5D8-4AC6-B487-D6C8F366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279E4-7E70-4D8F-BFEE-BE6F173A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8698-40B8-4052-B547-86479E304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1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F4B63A-381B-FA4B-B8E9-1CE591C25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334" y="1400785"/>
            <a:ext cx="6155121" cy="878669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sz="36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6388" y="2576520"/>
            <a:ext cx="6121068" cy="38069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425" y="2350026"/>
            <a:ext cx="817504" cy="0"/>
          </a:xfrm>
          <a:prstGeom prst="line">
            <a:avLst/>
          </a:prstGeom>
          <a:ln w="254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19">
            <a:extLst>
              <a:ext uri="{FF2B5EF4-FFF2-40B4-BE49-F238E27FC236}">
                <a16:creationId xmlns:a16="http://schemas.microsoft.com/office/drawing/2014/main" id="{D766137E-C592-454E-BA41-757A69918B62}"/>
              </a:ext>
            </a:extLst>
          </p:cNvPr>
          <p:cNvSpPr txBox="1">
            <a:spLocks/>
          </p:cNvSpPr>
          <p:nvPr userDrawn="1"/>
        </p:nvSpPr>
        <p:spPr>
          <a:xfrm>
            <a:off x="445104" y="4623519"/>
            <a:ext cx="36113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900" kern="1200" cap="none" spc="0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© 2020 and Reg. TM – CMC Microsystems</a:t>
            </a:r>
          </a:p>
        </p:txBody>
      </p:sp>
    </p:spTree>
    <p:extLst>
      <p:ext uri="{BB962C8B-B14F-4D97-AF65-F5344CB8AC3E}">
        <p14:creationId xmlns:p14="http://schemas.microsoft.com/office/powerpoint/2010/main" val="33647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F4B63A-381B-FA4B-B8E9-1CE591C25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334" y="1400785"/>
            <a:ext cx="6155121" cy="878669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sz="36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6388" y="2576520"/>
            <a:ext cx="6121068" cy="38069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425" y="2350026"/>
            <a:ext cx="817504" cy="0"/>
          </a:xfrm>
          <a:prstGeom prst="line">
            <a:avLst/>
          </a:prstGeom>
          <a:ln w="254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19">
            <a:extLst>
              <a:ext uri="{FF2B5EF4-FFF2-40B4-BE49-F238E27FC236}">
                <a16:creationId xmlns:a16="http://schemas.microsoft.com/office/drawing/2014/main" id="{A5FDFF91-F2E8-CE4A-8B0E-51355B787607}"/>
              </a:ext>
            </a:extLst>
          </p:cNvPr>
          <p:cNvSpPr txBox="1">
            <a:spLocks/>
          </p:cNvSpPr>
          <p:nvPr userDrawn="1"/>
        </p:nvSpPr>
        <p:spPr>
          <a:xfrm>
            <a:off x="445104" y="4623519"/>
            <a:ext cx="36113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900" kern="1200" cap="none" spc="0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© 2020 and Reg. TM – CMC Microsystems</a:t>
            </a:r>
          </a:p>
        </p:txBody>
      </p:sp>
    </p:spTree>
    <p:extLst>
      <p:ext uri="{BB962C8B-B14F-4D97-AF65-F5344CB8AC3E}">
        <p14:creationId xmlns:p14="http://schemas.microsoft.com/office/powerpoint/2010/main" val="317449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F4B63A-381B-FA4B-B8E9-1CE591C25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334" y="1400785"/>
            <a:ext cx="6155121" cy="878669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sz="36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6388" y="2576520"/>
            <a:ext cx="6121068" cy="38069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425" y="2350026"/>
            <a:ext cx="817504" cy="0"/>
          </a:xfrm>
          <a:prstGeom prst="line">
            <a:avLst/>
          </a:prstGeom>
          <a:ln w="254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19">
            <a:extLst>
              <a:ext uri="{FF2B5EF4-FFF2-40B4-BE49-F238E27FC236}">
                <a16:creationId xmlns:a16="http://schemas.microsoft.com/office/drawing/2014/main" id="{30252E43-71B3-C448-A742-4125A6A7374A}"/>
              </a:ext>
            </a:extLst>
          </p:cNvPr>
          <p:cNvSpPr txBox="1">
            <a:spLocks/>
          </p:cNvSpPr>
          <p:nvPr userDrawn="1"/>
        </p:nvSpPr>
        <p:spPr>
          <a:xfrm>
            <a:off x="445104" y="4623519"/>
            <a:ext cx="36113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900" kern="1200" cap="none" spc="0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© 2020 and Reg. TM – CMC Microsystems</a:t>
            </a:r>
          </a:p>
        </p:txBody>
      </p:sp>
    </p:spTree>
    <p:extLst>
      <p:ext uri="{BB962C8B-B14F-4D97-AF65-F5344CB8AC3E}">
        <p14:creationId xmlns:p14="http://schemas.microsoft.com/office/powerpoint/2010/main" val="9080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F4B63A-381B-FA4B-B8E9-1CE591C25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334" y="1400785"/>
            <a:ext cx="6155121" cy="878669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sz="36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6388" y="2576520"/>
            <a:ext cx="6121068" cy="38069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9425" y="2350026"/>
            <a:ext cx="817504" cy="0"/>
          </a:xfrm>
          <a:prstGeom prst="line">
            <a:avLst/>
          </a:prstGeom>
          <a:ln w="254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19">
            <a:extLst>
              <a:ext uri="{FF2B5EF4-FFF2-40B4-BE49-F238E27FC236}">
                <a16:creationId xmlns:a16="http://schemas.microsoft.com/office/drawing/2014/main" id="{85B5CF73-24F4-404A-976C-E2D1C0448CC4}"/>
              </a:ext>
            </a:extLst>
          </p:cNvPr>
          <p:cNvSpPr txBox="1">
            <a:spLocks/>
          </p:cNvSpPr>
          <p:nvPr userDrawn="1"/>
        </p:nvSpPr>
        <p:spPr>
          <a:xfrm>
            <a:off x="445104" y="4623519"/>
            <a:ext cx="36113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CA" sz="900" kern="1200" cap="none" spc="0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© 2020 and Reg. TM – CMC Microsystems</a:t>
            </a:r>
          </a:p>
        </p:txBody>
      </p:sp>
    </p:spTree>
    <p:extLst>
      <p:ext uri="{BB962C8B-B14F-4D97-AF65-F5344CB8AC3E}">
        <p14:creationId xmlns:p14="http://schemas.microsoft.com/office/powerpoint/2010/main" val="355460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822" y="298967"/>
            <a:ext cx="7724471" cy="857250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A0A4A79-712B-834B-BD93-1EEDB16F80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3190" y="1293813"/>
            <a:ext cx="7743825" cy="2840037"/>
          </a:xfrm>
        </p:spPr>
        <p:txBody>
          <a:bodyPr/>
          <a:lstStyle/>
          <a:p>
            <a:pPr lvl="0"/>
            <a:r>
              <a:rPr lang="en-US"/>
              <a:t>Click to add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AA62009-292C-2E40-975C-E465D95BE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Event Name</a:t>
            </a:r>
            <a:endParaRPr lang="en-US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1F83A67E-D8E1-C348-8741-850ED6774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60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822" y="298967"/>
            <a:ext cx="7724471" cy="857250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A0A4A79-712B-834B-BD93-1EEDB16F80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3190" y="1293813"/>
            <a:ext cx="7743825" cy="2840037"/>
          </a:xfrm>
        </p:spPr>
        <p:txBody>
          <a:bodyPr numCol="2"/>
          <a:lstStyle/>
          <a:p>
            <a:pPr lvl="0"/>
            <a:r>
              <a:rPr lang="en-US"/>
              <a:t>Click to add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EAE1D4CE-F87D-034C-9508-CEAC5221B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3DD76C2-252F-43E1-B9B1-069A30151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Event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53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822" y="298967"/>
            <a:ext cx="7724471" cy="857250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A0A4A79-712B-834B-BD93-1EEDB16F80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03191" y="1293813"/>
            <a:ext cx="3744000" cy="2840037"/>
          </a:xfrm>
        </p:spPr>
        <p:txBody>
          <a:bodyPr numCol="2"/>
          <a:lstStyle/>
          <a:p>
            <a:pPr lvl="0"/>
            <a:r>
              <a:rPr lang="en-US"/>
              <a:t>Click to add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EAE1D4CE-F87D-034C-9508-CEAC5221B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3DD76C2-252F-43E1-B9B1-069A30151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Event Name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A332D04-8135-4C02-96CE-264251F8237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6811" y="1293813"/>
            <a:ext cx="3744000" cy="2840037"/>
          </a:xfrm>
        </p:spPr>
        <p:txBody>
          <a:bodyPr numCol="2"/>
          <a:lstStyle/>
          <a:p>
            <a:pPr lvl="0"/>
            <a:r>
              <a:rPr lang="en-US"/>
              <a:t>Click to add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26196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_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1702" y="298967"/>
            <a:ext cx="7721275" cy="857250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448D3F8-60EB-304A-8FB1-C0DEA13A9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495" y="1293814"/>
            <a:ext cx="6478588" cy="269529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4E1B463A-381B-E547-B7CB-DD60A533F7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333045" y="4133850"/>
            <a:ext cx="6478588" cy="359518"/>
          </a:xfrm>
        </p:spPr>
        <p:txBody>
          <a:bodyPr numCol="1"/>
          <a:lstStyle>
            <a:lvl4pPr marL="9525" indent="0" algn="ctr">
              <a:tabLst>
                <a:tab pos="2974975" algn="l"/>
              </a:tabLst>
              <a:defRPr/>
            </a:lvl4pPr>
          </a:lstStyle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44D8509-8607-4C40-B069-F7DF92B46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AB52071-444D-40F2-8FD4-0464A51FB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Event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9303" y="458901"/>
            <a:ext cx="7645940" cy="776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303" y="1239064"/>
            <a:ext cx="7645940" cy="252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F352478E-DB73-3E43-B509-83C74F8C0DDE}"/>
              </a:ext>
            </a:extLst>
          </p:cNvPr>
          <p:cNvSpPr txBox="1">
            <a:spLocks/>
          </p:cNvSpPr>
          <p:nvPr userDrawn="1"/>
        </p:nvSpPr>
        <p:spPr>
          <a:xfrm>
            <a:off x="739302" y="462646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8F3466-1A4B-FA49-B089-125726661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9303" y="4626462"/>
            <a:ext cx="11218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D01D467E-89C6-9246-B72D-64836E14AA5E}" type="datetime4">
              <a:rPr lang="en-CA" smtClean="0"/>
              <a:t>October 29, 2024</a:t>
            </a:fld>
            <a:endParaRPr lang="en-US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9DEE29AE-6AEF-E74B-9B11-B2F71274F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4064" y="4642647"/>
            <a:ext cx="4114800" cy="273844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|      Event Name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B7D8038C-C2F4-9F4A-89DD-898E362B3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626463"/>
            <a:ext cx="739302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4FA43219-1D49-F14C-A838-5217058B6C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77" r:id="rId2"/>
    <p:sldLayoutId id="2147493478" r:id="rId3"/>
    <p:sldLayoutId id="2147493479" r:id="rId4"/>
    <p:sldLayoutId id="2147493480" r:id="rId5"/>
    <p:sldLayoutId id="2147493482" r:id="rId6"/>
    <p:sldLayoutId id="2147493481" r:id="rId7"/>
    <p:sldLayoutId id="2147493491" r:id="rId8"/>
    <p:sldLayoutId id="2147493457" r:id="rId9"/>
    <p:sldLayoutId id="2147493484" r:id="rId10"/>
    <p:sldLayoutId id="2147493490" r:id="rId11"/>
    <p:sldLayoutId id="2147493483" r:id="rId12"/>
    <p:sldLayoutId id="2147493486" r:id="rId13"/>
    <p:sldLayoutId id="2147493489" r:id="rId14"/>
    <p:sldLayoutId id="2147493485" r:id="rId15"/>
    <p:sldLayoutId id="2147493492" r:id="rId16"/>
    <p:sldLayoutId id="2147493487" r:id="rId17"/>
    <p:sldLayoutId id="2147493488" r:id="rId18"/>
    <p:sldLayoutId id="2147493493" r:id="rId1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Tx/>
        <a:buNone/>
        <a:defRPr sz="1600" kern="1200">
          <a:solidFill>
            <a:schemeClr val="accent6"/>
          </a:solidFill>
          <a:latin typeface="Georgia" panose="02040502050405020303" pitchFamily="18" charset="0"/>
          <a:ea typeface="+mn-ea"/>
          <a:cs typeface="+mn-cs"/>
        </a:defRPr>
      </a:lvl1pPr>
      <a:lvl2pPr marL="9525" indent="0" algn="l" defTabSz="457200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Tx/>
        <a:buNone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357188" indent="-222250" algn="l" defTabSz="457200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 typeface="System Font Regular"/>
        <a:buChar char="&gt;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525" indent="0" algn="l" defTabSz="457200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FontTx/>
        <a:buNone/>
        <a:tabLst/>
        <a:defRPr sz="12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image" Target="../media/image11.jp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.png"/><Relationship Id="rId21" Type="http://schemas.openxmlformats.org/officeDocument/2006/relationships/image" Target="../media/image54.png"/><Relationship Id="rId42" Type="http://schemas.openxmlformats.org/officeDocument/2006/relationships/image" Target="../media/image75.png"/><Relationship Id="rId47" Type="http://schemas.openxmlformats.org/officeDocument/2006/relationships/image" Target="../media/image80.png"/><Relationship Id="rId63" Type="http://schemas.openxmlformats.org/officeDocument/2006/relationships/image" Target="../media/image96.png"/><Relationship Id="rId68" Type="http://schemas.openxmlformats.org/officeDocument/2006/relationships/image" Target="../media/image10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png"/><Relationship Id="rId29" Type="http://schemas.openxmlformats.org/officeDocument/2006/relationships/image" Target="../media/image62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3" Type="http://schemas.openxmlformats.org/officeDocument/2006/relationships/image" Target="../media/image86.png"/><Relationship Id="rId58" Type="http://schemas.openxmlformats.org/officeDocument/2006/relationships/image" Target="../media/image91.png"/><Relationship Id="rId66" Type="http://schemas.openxmlformats.org/officeDocument/2006/relationships/image" Target="../media/image99.png"/><Relationship Id="rId5" Type="http://schemas.openxmlformats.org/officeDocument/2006/relationships/image" Target="../media/image38.png"/><Relationship Id="rId61" Type="http://schemas.openxmlformats.org/officeDocument/2006/relationships/image" Target="../media/image94.png"/><Relationship Id="rId19" Type="http://schemas.openxmlformats.org/officeDocument/2006/relationships/image" Target="../media/image5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Relationship Id="rId48" Type="http://schemas.openxmlformats.org/officeDocument/2006/relationships/image" Target="../media/image81.png"/><Relationship Id="rId56" Type="http://schemas.openxmlformats.org/officeDocument/2006/relationships/image" Target="../media/image89.png"/><Relationship Id="rId64" Type="http://schemas.openxmlformats.org/officeDocument/2006/relationships/image" Target="../media/image97.png"/><Relationship Id="rId69" Type="http://schemas.openxmlformats.org/officeDocument/2006/relationships/image" Target="../media/image102.png"/><Relationship Id="rId8" Type="http://schemas.openxmlformats.org/officeDocument/2006/relationships/image" Target="../media/image41.png"/><Relationship Id="rId51" Type="http://schemas.openxmlformats.org/officeDocument/2006/relationships/image" Target="../media/image84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46" Type="http://schemas.openxmlformats.org/officeDocument/2006/relationships/image" Target="../media/image79.png"/><Relationship Id="rId59" Type="http://schemas.openxmlformats.org/officeDocument/2006/relationships/image" Target="../media/image92.png"/><Relationship Id="rId67" Type="http://schemas.openxmlformats.org/officeDocument/2006/relationships/image" Target="../media/image100.jpg"/><Relationship Id="rId20" Type="http://schemas.openxmlformats.org/officeDocument/2006/relationships/image" Target="../media/image53.png"/><Relationship Id="rId41" Type="http://schemas.openxmlformats.org/officeDocument/2006/relationships/image" Target="../media/image74.png"/><Relationship Id="rId54" Type="http://schemas.openxmlformats.org/officeDocument/2006/relationships/image" Target="../media/image87.png"/><Relationship Id="rId62" Type="http://schemas.openxmlformats.org/officeDocument/2006/relationships/image" Target="../media/image95.png"/><Relationship Id="rId70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49" Type="http://schemas.openxmlformats.org/officeDocument/2006/relationships/image" Target="../media/image82.png"/><Relationship Id="rId57" Type="http://schemas.openxmlformats.org/officeDocument/2006/relationships/image" Target="../media/image90.png"/><Relationship Id="rId10" Type="http://schemas.openxmlformats.org/officeDocument/2006/relationships/image" Target="../media/image43.png"/><Relationship Id="rId31" Type="http://schemas.openxmlformats.org/officeDocument/2006/relationships/image" Target="../media/image64.png"/><Relationship Id="rId44" Type="http://schemas.openxmlformats.org/officeDocument/2006/relationships/image" Target="../media/image77.png"/><Relationship Id="rId52" Type="http://schemas.openxmlformats.org/officeDocument/2006/relationships/image" Target="../media/image85.png"/><Relationship Id="rId60" Type="http://schemas.openxmlformats.org/officeDocument/2006/relationships/image" Target="../media/image93.png"/><Relationship Id="rId65" Type="http://schemas.openxmlformats.org/officeDocument/2006/relationships/image" Target="../media/image9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9" Type="http://schemas.openxmlformats.org/officeDocument/2006/relationships/image" Target="../media/image72.png"/><Relationship Id="rId34" Type="http://schemas.openxmlformats.org/officeDocument/2006/relationships/image" Target="../media/image67.png"/><Relationship Id="rId50" Type="http://schemas.openxmlformats.org/officeDocument/2006/relationships/image" Target="../media/image83.png"/><Relationship Id="rId55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2B6F-8467-4EFA-972C-C7EFAF12F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386" y="364063"/>
            <a:ext cx="6781169" cy="1774520"/>
          </a:xfrm>
        </p:spPr>
        <p:txBody>
          <a:bodyPr/>
          <a:lstStyle/>
          <a:p>
            <a:r>
              <a:rPr lang="en-CA" err="1"/>
              <a:t>Pasqal</a:t>
            </a:r>
            <a:r>
              <a:rPr lang="en-CA"/>
              <a:t> workshop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B88-59FF-499B-8C81-B23A3660D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387" y="2498696"/>
            <a:ext cx="7474639" cy="5150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74531-CB51-4969-81AF-0D0C20BB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F2760-9BBE-0548-B0E4-DD084D255EBA}" type="datetime4">
              <a:rPr lang="en-CA" smtClean="0"/>
              <a:t>October 29, 2024</a:t>
            </a:fld>
            <a:r>
              <a:rPr lang="en-CA"/>
              <a:t>  |  Bruna Shinohara de Mendon</a:t>
            </a:r>
            <a:r>
              <a:rPr lang="pt-BR"/>
              <a:t>ça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59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805" y="3688824"/>
            <a:ext cx="5278840" cy="273844"/>
          </a:xfrm>
        </p:spPr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9AD495CD-41AD-EB44-D125-182B9E978E18}"/>
              </a:ext>
            </a:extLst>
          </p:cNvPr>
          <p:cNvSpPr txBox="1">
            <a:spLocks/>
          </p:cNvSpPr>
          <p:nvPr/>
        </p:nvSpPr>
        <p:spPr>
          <a:xfrm>
            <a:off x="279019" y="295686"/>
            <a:ext cx="8879085" cy="63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Global laser pulses</a:t>
            </a:r>
          </a:p>
        </p:txBody>
      </p:sp>
      <p:pic>
        <p:nvPicPr>
          <p:cNvPr id="101" name="object 35">
            <a:extLst>
              <a:ext uri="{FF2B5EF4-FFF2-40B4-BE49-F238E27FC236}">
                <a16:creationId xmlns:a16="http://schemas.microsoft.com/office/drawing/2014/main" id="{8547DAE5-B56D-2079-C6A4-A560076E02A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9370" y="1474504"/>
            <a:ext cx="1665303" cy="444080"/>
          </a:xfrm>
          <a:prstGeom prst="rect">
            <a:avLst/>
          </a:prstGeom>
        </p:spPr>
      </p:pic>
      <p:sp>
        <p:nvSpPr>
          <p:cNvPr id="102" name="object 36">
            <a:extLst>
              <a:ext uri="{FF2B5EF4-FFF2-40B4-BE49-F238E27FC236}">
                <a16:creationId xmlns:a16="http://schemas.microsoft.com/office/drawing/2014/main" id="{CFA1ED70-1FF3-E947-4959-C2DC5C66C4B6}"/>
              </a:ext>
            </a:extLst>
          </p:cNvPr>
          <p:cNvSpPr txBox="1"/>
          <p:nvPr/>
        </p:nvSpPr>
        <p:spPr>
          <a:xfrm>
            <a:off x="574637" y="1626867"/>
            <a:ext cx="1374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>
                <a:latin typeface="Trebuchet MS"/>
                <a:cs typeface="Trebuchet MS"/>
              </a:rPr>
              <a:t>Driving</a:t>
            </a:r>
            <a:r>
              <a:rPr sz="1200" i="1" spc="-20">
                <a:latin typeface="Trebuchet MS"/>
                <a:cs typeface="Trebuchet MS"/>
              </a:rPr>
              <a:t> </a:t>
            </a:r>
            <a:r>
              <a:rPr sz="1200" i="1" spc="-10">
                <a:latin typeface="Trebuchet MS"/>
                <a:cs typeface="Trebuchet MS"/>
              </a:rPr>
              <a:t>Hamiltonian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03" name="object 37">
            <a:extLst>
              <a:ext uri="{FF2B5EF4-FFF2-40B4-BE49-F238E27FC236}">
                <a16:creationId xmlns:a16="http://schemas.microsoft.com/office/drawing/2014/main" id="{2B96E8DA-C225-1B1A-8264-D831920131C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9370" y="2494219"/>
            <a:ext cx="1975508" cy="702402"/>
          </a:xfrm>
          <a:prstGeom prst="rect">
            <a:avLst/>
          </a:prstGeom>
        </p:spPr>
      </p:pic>
      <p:sp>
        <p:nvSpPr>
          <p:cNvPr id="104" name="object 38">
            <a:extLst>
              <a:ext uri="{FF2B5EF4-FFF2-40B4-BE49-F238E27FC236}">
                <a16:creationId xmlns:a16="http://schemas.microsoft.com/office/drawing/2014/main" id="{24148A98-5224-7E6F-A88E-5D3E9670DE14}"/>
              </a:ext>
            </a:extLst>
          </p:cNvPr>
          <p:cNvSpPr txBox="1"/>
          <p:nvPr/>
        </p:nvSpPr>
        <p:spPr>
          <a:xfrm>
            <a:off x="574637" y="2741195"/>
            <a:ext cx="17424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>
                <a:latin typeface="Trebuchet MS"/>
                <a:cs typeface="Trebuchet MS"/>
              </a:rPr>
              <a:t>“Angular</a:t>
            </a:r>
            <a:r>
              <a:rPr sz="1200" i="1" spc="-35">
                <a:latin typeface="Trebuchet MS"/>
                <a:cs typeface="Trebuchet MS"/>
              </a:rPr>
              <a:t> </a:t>
            </a:r>
            <a:r>
              <a:rPr sz="1200" i="1" spc="-25">
                <a:latin typeface="Trebuchet MS"/>
                <a:cs typeface="Trebuchet MS"/>
              </a:rPr>
              <a:t>velocity”</a:t>
            </a:r>
            <a:r>
              <a:rPr sz="1200" i="1" spc="-30">
                <a:latin typeface="Trebuchet MS"/>
                <a:cs typeface="Trebuchet MS"/>
              </a:rPr>
              <a:t> </a:t>
            </a:r>
            <a:r>
              <a:rPr sz="1200" i="1" spc="-10">
                <a:latin typeface="Trebuchet MS"/>
                <a:cs typeface="Trebuchet MS"/>
              </a:rPr>
              <a:t>vector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05" name="object 39">
            <a:extLst>
              <a:ext uri="{FF2B5EF4-FFF2-40B4-BE49-F238E27FC236}">
                <a16:creationId xmlns:a16="http://schemas.microsoft.com/office/drawing/2014/main" id="{72C98C94-E9CA-C303-75A1-F937E5D0682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0200" y="3767201"/>
            <a:ext cx="2124242" cy="292467"/>
          </a:xfrm>
          <a:prstGeom prst="rect">
            <a:avLst/>
          </a:prstGeom>
        </p:spPr>
      </p:pic>
      <p:sp>
        <p:nvSpPr>
          <p:cNvPr id="106" name="object 40">
            <a:extLst>
              <a:ext uri="{FF2B5EF4-FFF2-40B4-BE49-F238E27FC236}">
                <a16:creationId xmlns:a16="http://schemas.microsoft.com/office/drawing/2014/main" id="{D232F50A-C229-A110-796A-132987B79155}"/>
              </a:ext>
            </a:extLst>
          </p:cNvPr>
          <p:cNvSpPr txBox="1"/>
          <p:nvPr/>
        </p:nvSpPr>
        <p:spPr>
          <a:xfrm>
            <a:off x="545335" y="3854069"/>
            <a:ext cx="1658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45">
                <a:latin typeface="Trebuchet MS"/>
                <a:cs typeface="Trebuchet MS"/>
              </a:rPr>
              <a:t>Effective</a:t>
            </a:r>
            <a:r>
              <a:rPr sz="1200" i="1" spc="-40">
                <a:latin typeface="Trebuchet MS"/>
                <a:cs typeface="Trebuchet MS"/>
              </a:rPr>
              <a:t> </a:t>
            </a:r>
            <a:r>
              <a:rPr sz="1200" i="1">
                <a:latin typeface="Trebuchet MS"/>
                <a:cs typeface="Trebuchet MS"/>
              </a:rPr>
              <a:t>Rabi</a:t>
            </a:r>
            <a:r>
              <a:rPr sz="1200" i="1" spc="-30">
                <a:latin typeface="Trebuchet MS"/>
                <a:cs typeface="Trebuchet MS"/>
              </a:rPr>
              <a:t> </a:t>
            </a:r>
            <a:r>
              <a:rPr sz="1200" i="1" spc="-10">
                <a:latin typeface="Trebuchet MS"/>
                <a:cs typeface="Trebuchet MS"/>
              </a:rPr>
              <a:t>frequency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07" name="object 2">
            <a:extLst>
              <a:ext uri="{FF2B5EF4-FFF2-40B4-BE49-F238E27FC236}">
                <a16:creationId xmlns:a16="http://schemas.microsoft.com/office/drawing/2014/main" id="{80CA7115-1B44-B3A0-7B04-3C48BF51D10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3398" y="770208"/>
            <a:ext cx="237500" cy="166176"/>
          </a:xfrm>
          <a:prstGeom prst="rect">
            <a:avLst/>
          </a:prstGeom>
        </p:spPr>
      </p:pic>
      <p:sp>
        <p:nvSpPr>
          <p:cNvPr id="108" name="object 3">
            <a:extLst>
              <a:ext uri="{FF2B5EF4-FFF2-40B4-BE49-F238E27FC236}">
                <a16:creationId xmlns:a16="http://schemas.microsoft.com/office/drawing/2014/main" id="{214B7FBD-B068-972C-8720-1BD65B29C916}"/>
              </a:ext>
            </a:extLst>
          </p:cNvPr>
          <p:cNvSpPr/>
          <p:nvPr/>
        </p:nvSpPr>
        <p:spPr>
          <a:xfrm>
            <a:off x="5864295" y="2517377"/>
            <a:ext cx="1073785" cy="146685"/>
          </a:xfrm>
          <a:custGeom>
            <a:avLst/>
            <a:gdLst/>
            <a:ahLst/>
            <a:cxnLst/>
            <a:rect l="l" t="t" r="r" b="b"/>
            <a:pathLst>
              <a:path w="1073784" h="146685">
                <a:moveTo>
                  <a:pt x="1073726" y="0"/>
                </a:moveTo>
                <a:lnTo>
                  <a:pt x="0" y="14636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9" name="object 4">
            <a:extLst>
              <a:ext uri="{FF2B5EF4-FFF2-40B4-BE49-F238E27FC236}">
                <a16:creationId xmlns:a16="http://schemas.microsoft.com/office/drawing/2014/main" id="{A3306BD3-94E2-4025-0052-D3796FA2CC6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42411" y="1207406"/>
            <a:ext cx="296777" cy="160471"/>
          </a:xfrm>
          <a:prstGeom prst="rect">
            <a:avLst/>
          </a:prstGeom>
        </p:spPr>
      </p:pic>
      <p:pic>
        <p:nvPicPr>
          <p:cNvPr id="110" name="object 5">
            <a:extLst>
              <a:ext uri="{FF2B5EF4-FFF2-40B4-BE49-F238E27FC236}">
                <a16:creationId xmlns:a16="http://schemas.microsoft.com/office/drawing/2014/main" id="{745A21D6-9C50-4CF5-E13F-C37A83473DA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7493" y="2418568"/>
            <a:ext cx="121719" cy="239674"/>
          </a:xfrm>
          <a:prstGeom prst="rect">
            <a:avLst/>
          </a:prstGeom>
        </p:spPr>
      </p:pic>
      <p:grpSp>
        <p:nvGrpSpPr>
          <p:cNvPr id="111" name="object 6">
            <a:extLst>
              <a:ext uri="{FF2B5EF4-FFF2-40B4-BE49-F238E27FC236}">
                <a16:creationId xmlns:a16="http://schemas.microsoft.com/office/drawing/2014/main" id="{8D9E6A67-DB35-F33A-02A4-EFAA9EA6715B}"/>
              </a:ext>
            </a:extLst>
          </p:cNvPr>
          <p:cNvGrpSpPr/>
          <p:nvPr/>
        </p:nvGrpSpPr>
        <p:grpSpPr>
          <a:xfrm>
            <a:off x="5262636" y="573760"/>
            <a:ext cx="3602354" cy="3444875"/>
            <a:chOff x="7367813" y="1537322"/>
            <a:chExt cx="3602354" cy="3444875"/>
          </a:xfrm>
        </p:grpSpPr>
        <p:pic>
          <p:nvPicPr>
            <p:cNvPr id="112" name="object 7">
              <a:extLst>
                <a:ext uri="{FF2B5EF4-FFF2-40B4-BE49-F238E27FC236}">
                  <a16:creationId xmlns:a16="http://schemas.microsoft.com/office/drawing/2014/main" id="{53796A92-BE69-EC2C-D06A-D9D9C3846F4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4527" y="3534460"/>
              <a:ext cx="203508" cy="107807"/>
            </a:xfrm>
            <a:prstGeom prst="rect">
              <a:avLst/>
            </a:prstGeom>
          </p:spPr>
        </p:pic>
        <p:sp>
          <p:nvSpPr>
            <p:cNvPr id="113" name="object 8">
              <a:extLst>
                <a:ext uri="{FF2B5EF4-FFF2-40B4-BE49-F238E27FC236}">
                  <a16:creationId xmlns:a16="http://schemas.microsoft.com/office/drawing/2014/main" id="{CB9D818A-2E0A-B6A8-E2FD-2445E59DF5AA}"/>
                </a:ext>
              </a:extLst>
            </p:cNvPr>
            <p:cNvSpPr/>
            <p:nvPr/>
          </p:nvSpPr>
          <p:spPr>
            <a:xfrm>
              <a:off x="7522297" y="3274494"/>
              <a:ext cx="3053715" cy="413384"/>
            </a:xfrm>
            <a:custGeom>
              <a:avLst/>
              <a:gdLst/>
              <a:ahLst/>
              <a:cxnLst/>
              <a:rect l="l" t="t" r="r" b="b"/>
              <a:pathLst>
                <a:path w="3053715" h="413385">
                  <a:moveTo>
                    <a:pt x="0" y="206668"/>
                  </a:moveTo>
                  <a:lnTo>
                    <a:pt x="31018" y="165017"/>
                  </a:lnTo>
                  <a:lnTo>
                    <a:pt x="68639" y="145211"/>
                  </a:lnTo>
                  <a:lnTo>
                    <a:pt x="119979" y="126223"/>
                  </a:lnTo>
                  <a:lnTo>
                    <a:pt x="184270" y="108157"/>
                  </a:lnTo>
                  <a:lnTo>
                    <a:pt x="260745" y="91117"/>
                  </a:lnTo>
                  <a:lnTo>
                    <a:pt x="303311" y="83015"/>
                  </a:lnTo>
                  <a:lnTo>
                    <a:pt x="348635" y="75207"/>
                  </a:lnTo>
                  <a:lnTo>
                    <a:pt x="396622" y="67709"/>
                  </a:lnTo>
                  <a:lnTo>
                    <a:pt x="447175" y="60531"/>
                  </a:lnTo>
                  <a:lnTo>
                    <a:pt x="500198" y="53688"/>
                  </a:lnTo>
                  <a:lnTo>
                    <a:pt x="555595" y="47192"/>
                  </a:lnTo>
                  <a:lnTo>
                    <a:pt x="613271" y="41057"/>
                  </a:lnTo>
                  <a:lnTo>
                    <a:pt x="673130" y="35295"/>
                  </a:lnTo>
                  <a:lnTo>
                    <a:pt x="735075" y="29920"/>
                  </a:lnTo>
                  <a:lnTo>
                    <a:pt x="799010" y="24943"/>
                  </a:lnTo>
                  <a:lnTo>
                    <a:pt x="864841" y="20379"/>
                  </a:lnTo>
                  <a:lnTo>
                    <a:pt x="932470" y="16240"/>
                  </a:lnTo>
                  <a:lnTo>
                    <a:pt x="1001802" y="12540"/>
                  </a:lnTo>
                  <a:lnTo>
                    <a:pt x="1072741" y="9291"/>
                  </a:lnTo>
                  <a:lnTo>
                    <a:pt x="1145192" y="6506"/>
                  </a:lnTo>
                  <a:lnTo>
                    <a:pt x="1219057" y="4198"/>
                  </a:lnTo>
                  <a:lnTo>
                    <a:pt x="1294241" y="2381"/>
                  </a:lnTo>
                  <a:lnTo>
                    <a:pt x="1370649" y="1067"/>
                  </a:lnTo>
                  <a:lnTo>
                    <a:pt x="1448184" y="268"/>
                  </a:lnTo>
                  <a:lnTo>
                    <a:pt x="1526751" y="0"/>
                  </a:lnTo>
                  <a:lnTo>
                    <a:pt x="1605317" y="268"/>
                  </a:lnTo>
                  <a:lnTo>
                    <a:pt x="1682852" y="1067"/>
                  </a:lnTo>
                  <a:lnTo>
                    <a:pt x="1759260" y="2381"/>
                  </a:lnTo>
                  <a:lnTo>
                    <a:pt x="1834444" y="4198"/>
                  </a:lnTo>
                  <a:lnTo>
                    <a:pt x="1908309" y="6506"/>
                  </a:lnTo>
                  <a:lnTo>
                    <a:pt x="1980759" y="9291"/>
                  </a:lnTo>
                  <a:lnTo>
                    <a:pt x="2051699" y="12540"/>
                  </a:lnTo>
                  <a:lnTo>
                    <a:pt x="2121031" y="16240"/>
                  </a:lnTo>
                  <a:lnTo>
                    <a:pt x="2188660" y="20379"/>
                  </a:lnTo>
                  <a:lnTo>
                    <a:pt x="2254491" y="24943"/>
                  </a:lnTo>
                  <a:lnTo>
                    <a:pt x="2318426" y="29920"/>
                  </a:lnTo>
                  <a:lnTo>
                    <a:pt x="2380371" y="35295"/>
                  </a:lnTo>
                  <a:lnTo>
                    <a:pt x="2440230" y="41057"/>
                  </a:lnTo>
                  <a:lnTo>
                    <a:pt x="2497906" y="47192"/>
                  </a:lnTo>
                  <a:lnTo>
                    <a:pt x="2553303" y="53688"/>
                  </a:lnTo>
                  <a:lnTo>
                    <a:pt x="2606326" y="60531"/>
                  </a:lnTo>
                  <a:lnTo>
                    <a:pt x="2656879" y="67709"/>
                  </a:lnTo>
                  <a:lnTo>
                    <a:pt x="2704866" y="75207"/>
                  </a:lnTo>
                  <a:lnTo>
                    <a:pt x="2750190" y="83015"/>
                  </a:lnTo>
                  <a:lnTo>
                    <a:pt x="2792756" y="91117"/>
                  </a:lnTo>
                  <a:lnTo>
                    <a:pt x="2832469" y="99503"/>
                  </a:lnTo>
                  <a:lnTo>
                    <a:pt x="2902947" y="117068"/>
                  </a:lnTo>
                  <a:lnTo>
                    <a:pt x="2960859" y="135608"/>
                  </a:lnTo>
                  <a:lnTo>
                    <a:pt x="3005435" y="155018"/>
                  </a:lnTo>
                  <a:lnTo>
                    <a:pt x="3045619" y="185537"/>
                  </a:lnTo>
                  <a:lnTo>
                    <a:pt x="3053502" y="206668"/>
                  </a:lnTo>
                  <a:lnTo>
                    <a:pt x="3051515" y="217303"/>
                  </a:lnTo>
                  <a:lnTo>
                    <a:pt x="3022483" y="248318"/>
                  </a:lnTo>
                  <a:lnTo>
                    <a:pt x="2984862" y="268124"/>
                  </a:lnTo>
                  <a:lnTo>
                    <a:pt x="2933522" y="287112"/>
                  </a:lnTo>
                  <a:lnTo>
                    <a:pt x="2869231" y="305178"/>
                  </a:lnTo>
                  <a:lnTo>
                    <a:pt x="2792756" y="322218"/>
                  </a:lnTo>
                  <a:lnTo>
                    <a:pt x="2750190" y="330320"/>
                  </a:lnTo>
                  <a:lnTo>
                    <a:pt x="2704866" y="338128"/>
                  </a:lnTo>
                  <a:lnTo>
                    <a:pt x="2656879" y="345626"/>
                  </a:lnTo>
                  <a:lnTo>
                    <a:pt x="2606326" y="352804"/>
                  </a:lnTo>
                  <a:lnTo>
                    <a:pt x="2553303" y="359647"/>
                  </a:lnTo>
                  <a:lnTo>
                    <a:pt x="2497906" y="366143"/>
                  </a:lnTo>
                  <a:lnTo>
                    <a:pt x="2440230" y="372278"/>
                  </a:lnTo>
                  <a:lnTo>
                    <a:pt x="2380371" y="378040"/>
                  </a:lnTo>
                  <a:lnTo>
                    <a:pt x="2318426" y="383415"/>
                  </a:lnTo>
                  <a:lnTo>
                    <a:pt x="2254491" y="388392"/>
                  </a:lnTo>
                  <a:lnTo>
                    <a:pt x="2188660" y="392956"/>
                  </a:lnTo>
                  <a:lnTo>
                    <a:pt x="2121031" y="397095"/>
                  </a:lnTo>
                  <a:lnTo>
                    <a:pt x="2051699" y="400795"/>
                  </a:lnTo>
                  <a:lnTo>
                    <a:pt x="1980759" y="404044"/>
                  </a:lnTo>
                  <a:lnTo>
                    <a:pt x="1908309" y="406829"/>
                  </a:lnTo>
                  <a:lnTo>
                    <a:pt x="1834444" y="409137"/>
                  </a:lnTo>
                  <a:lnTo>
                    <a:pt x="1759260" y="410954"/>
                  </a:lnTo>
                  <a:lnTo>
                    <a:pt x="1682852" y="412269"/>
                  </a:lnTo>
                  <a:lnTo>
                    <a:pt x="1605317" y="413067"/>
                  </a:lnTo>
                  <a:lnTo>
                    <a:pt x="1526751" y="413336"/>
                  </a:lnTo>
                  <a:lnTo>
                    <a:pt x="1448184" y="413067"/>
                  </a:lnTo>
                  <a:lnTo>
                    <a:pt x="1370649" y="412269"/>
                  </a:lnTo>
                  <a:lnTo>
                    <a:pt x="1294241" y="410954"/>
                  </a:lnTo>
                  <a:lnTo>
                    <a:pt x="1219057" y="409137"/>
                  </a:lnTo>
                  <a:lnTo>
                    <a:pt x="1145192" y="406829"/>
                  </a:lnTo>
                  <a:lnTo>
                    <a:pt x="1072741" y="404044"/>
                  </a:lnTo>
                  <a:lnTo>
                    <a:pt x="1001802" y="400795"/>
                  </a:lnTo>
                  <a:lnTo>
                    <a:pt x="932470" y="397095"/>
                  </a:lnTo>
                  <a:lnTo>
                    <a:pt x="864841" y="392956"/>
                  </a:lnTo>
                  <a:lnTo>
                    <a:pt x="799010" y="388392"/>
                  </a:lnTo>
                  <a:lnTo>
                    <a:pt x="735075" y="383415"/>
                  </a:lnTo>
                  <a:lnTo>
                    <a:pt x="673130" y="378040"/>
                  </a:lnTo>
                  <a:lnTo>
                    <a:pt x="613271" y="372278"/>
                  </a:lnTo>
                  <a:lnTo>
                    <a:pt x="555595" y="366143"/>
                  </a:lnTo>
                  <a:lnTo>
                    <a:pt x="500198" y="359647"/>
                  </a:lnTo>
                  <a:lnTo>
                    <a:pt x="447175" y="352804"/>
                  </a:lnTo>
                  <a:lnTo>
                    <a:pt x="396622" y="345626"/>
                  </a:lnTo>
                  <a:lnTo>
                    <a:pt x="348635" y="338128"/>
                  </a:lnTo>
                  <a:lnTo>
                    <a:pt x="303311" y="330320"/>
                  </a:lnTo>
                  <a:lnTo>
                    <a:pt x="260745" y="322218"/>
                  </a:lnTo>
                  <a:lnTo>
                    <a:pt x="221032" y="313832"/>
                  </a:lnTo>
                  <a:lnTo>
                    <a:pt x="150554" y="296267"/>
                  </a:lnTo>
                  <a:lnTo>
                    <a:pt x="92642" y="277727"/>
                  </a:lnTo>
                  <a:lnTo>
                    <a:pt x="48066" y="258317"/>
                  </a:lnTo>
                  <a:lnTo>
                    <a:pt x="7882" y="227798"/>
                  </a:lnTo>
                  <a:lnTo>
                    <a:pt x="0" y="20666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9">
              <a:extLst>
                <a:ext uri="{FF2B5EF4-FFF2-40B4-BE49-F238E27FC236}">
                  <a16:creationId xmlns:a16="http://schemas.microsoft.com/office/drawing/2014/main" id="{F43A3A29-E55C-FF76-B9C8-A8E105CDC4ED}"/>
                </a:ext>
              </a:extLst>
            </p:cNvPr>
            <p:cNvSpPr/>
            <p:nvPr/>
          </p:nvSpPr>
          <p:spPr>
            <a:xfrm>
              <a:off x="7522295" y="1939814"/>
              <a:ext cx="3053715" cy="3035935"/>
            </a:xfrm>
            <a:custGeom>
              <a:avLst/>
              <a:gdLst/>
              <a:ahLst/>
              <a:cxnLst/>
              <a:rect l="l" t="t" r="r" b="b"/>
              <a:pathLst>
                <a:path w="3053715" h="3035935">
                  <a:moveTo>
                    <a:pt x="1526750" y="3035628"/>
                  </a:moveTo>
                  <a:lnTo>
                    <a:pt x="1478284" y="3034877"/>
                  </a:lnTo>
                  <a:lnTo>
                    <a:pt x="1430195" y="3032641"/>
                  </a:lnTo>
                  <a:lnTo>
                    <a:pt x="1382506" y="3028942"/>
                  </a:lnTo>
                  <a:lnTo>
                    <a:pt x="1335237" y="3023802"/>
                  </a:lnTo>
                  <a:lnTo>
                    <a:pt x="1288412" y="3017242"/>
                  </a:lnTo>
                  <a:lnTo>
                    <a:pt x="1242054" y="3009286"/>
                  </a:lnTo>
                  <a:lnTo>
                    <a:pt x="1196183" y="2999955"/>
                  </a:lnTo>
                  <a:lnTo>
                    <a:pt x="1150824" y="2989272"/>
                  </a:lnTo>
                  <a:lnTo>
                    <a:pt x="1105997" y="2977259"/>
                  </a:lnTo>
                  <a:lnTo>
                    <a:pt x="1061726" y="2963938"/>
                  </a:lnTo>
                  <a:lnTo>
                    <a:pt x="1018033" y="2949331"/>
                  </a:lnTo>
                  <a:lnTo>
                    <a:pt x="974940" y="2933461"/>
                  </a:lnTo>
                  <a:lnTo>
                    <a:pt x="932470" y="2916350"/>
                  </a:lnTo>
                  <a:lnTo>
                    <a:pt x="890644" y="2898020"/>
                  </a:lnTo>
                  <a:lnTo>
                    <a:pt x="849485" y="2878493"/>
                  </a:lnTo>
                  <a:lnTo>
                    <a:pt x="809017" y="2857792"/>
                  </a:lnTo>
                  <a:lnTo>
                    <a:pt x="769260" y="2835938"/>
                  </a:lnTo>
                  <a:lnTo>
                    <a:pt x="730237" y="2812955"/>
                  </a:lnTo>
                  <a:lnTo>
                    <a:pt x="691971" y="2788863"/>
                  </a:lnTo>
                  <a:lnTo>
                    <a:pt x="654484" y="2763686"/>
                  </a:lnTo>
                  <a:lnTo>
                    <a:pt x="617799" y="2737445"/>
                  </a:lnTo>
                  <a:lnTo>
                    <a:pt x="581937" y="2710164"/>
                  </a:lnTo>
                  <a:lnTo>
                    <a:pt x="546921" y="2681863"/>
                  </a:lnTo>
                  <a:lnTo>
                    <a:pt x="512774" y="2652566"/>
                  </a:lnTo>
                  <a:lnTo>
                    <a:pt x="479518" y="2622294"/>
                  </a:lnTo>
                  <a:lnTo>
                    <a:pt x="447174" y="2591070"/>
                  </a:lnTo>
                  <a:lnTo>
                    <a:pt x="415766" y="2558916"/>
                  </a:lnTo>
                  <a:lnTo>
                    <a:pt x="385316" y="2525854"/>
                  </a:lnTo>
                  <a:lnTo>
                    <a:pt x="355847" y="2491907"/>
                  </a:lnTo>
                  <a:lnTo>
                    <a:pt x="327379" y="2457096"/>
                  </a:lnTo>
                  <a:lnTo>
                    <a:pt x="299937" y="2421444"/>
                  </a:lnTo>
                  <a:lnTo>
                    <a:pt x="273542" y="2384973"/>
                  </a:lnTo>
                  <a:lnTo>
                    <a:pt x="248217" y="2347706"/>
                  </a:lnTo>
                  <a:lnTo>
                    <a:pt x="223984" y="2309664"/>
                  </a:lnTo>
                  <a:lnTo>
                    <a:pt x="200865" y="2270870"/>
                  </a:lnTo>
                  <a:lnTo>
                    <a:pt x="178882" y="2231346"/>
                  </a:lnTo>
                  <a:lnTo>
                    <a:pt x="158059" y="2191114"/>
                  </a:lnTo>
                  <a:lnTo>
                    <a:pt x="138417" y="2150196"/>
                  </a:lnTo>
                  <a:lnTo>
                    <a:pt x="119979" y="2108615"/>
                  </a:lnTo>
                  <a:lnTo>
                    <a:pt x="102767" y="2066393"/>
                  </a:lnTo>
                  <a:lnTo>
                    <a:pt x="86804" y="2023552"/>
                  </a:lnTo>
                  <a:lnTo>
                    <a:pt x="72111" y="1980115"/>
                  </a:lnTo>
                  <a:lnTo>
                    <a:pt x="58712" y="1936103"/>
                  </a:lnTo>
                  <a:lnTo>
                    <a:pt x="46628" y="1891539"/>
                  </a:lnTo>
                  <a:lnTo>
                    <a:pt x="35882" y="1846445"/>
                  </a:lnTo>
                  <a:lnTo>
                    <a:pt x="26496" y="1800843"/>
                  </a:lnTo>
                  <a:lnTo>
                    <a:pt x="18493" y="1754756"/>
                  </a:lnTo>
                  <a:lnTo>
                    <a:pt x="11895" y="1708205"/>
                  </a:lnTo>
                  <a:lnTo>
                    <a:pt x="6724" y="1661213"/>
                  </a:lnTo>
                  <a:lnTo>
                    <a:pt x="3003" y="1613802"/>
                  </a:lnTo>
                  <a:lnTo>
                    <a:pt x="754" y="1565995"/>
                  </a:lnTo>
                  <a:lnTo>
                    <a:pt x="0" y="1517814"/>
                  </a:lnTo>
                  <a:lnTo>
                    <a:pt x="754" y="1469632"/>
                  </a:lnTo>
                  <a:lnTo>
                    <a:pt x="3003" y="1421825"/>
                  </a:lnTo>
                  <a:lnTo>
                    <a:pt x="6724" y="1374414"/>
                  </a:lnTo>
                  <a:lnTo>
                    <a:pt x="11895" y="1327422"/>
                  </a:lnTo>
                  <a:lnTo>
                    <a:pt x="18493" y="1280871"/>
                  </a:lnTo>
                  <a:lnTo>
                    <a:pt x="26496" y="1234784"/>
                  </a:lnTo>
                  <a:lnTo>
                    <a:pt x="35882" y="1189182"/>
                  </a:lnTo>
                  <a:lnTo>
                    <a:pt x="46628" y="1144088"/>
                  </a:lnTo>
                  <a:lnTo>
                    <a:pt x="58712" y="1099524"/>
                  </a:lnTo>
                  <a:lnTo>
                    <a:pt x="72111" y="1055512"/>
                  </a:lnTo>
                  <a:lnTo>
                    <a:pt x="86804" y="1012074"/>
                  </a:lnTo>
                  <a:lnTo>
                    <a:pt x="102767" y="969234"/>
                  </a:lnTo>
                  <a:lnTo>
                    <a:pt x="119979" y="927012"/>
                  </a:lnTo>
                  <a:lnTo>
                    <a:pt x="138417" y="885431"/>
                  </a:lnTo>
                  <a:lnTo>
                    <a:pt x="158059" y="844513"/>
                  </a:lnTo>
                  <a:lnTo>
                    <a:pt x="178882" y="804281"/>
                  </a:lnTo>
                  <a:lnTo>
                    <a:pt x="200865" y="764757"/>
                  </a:lnTo>
                  <a:lnTo>
                    <a:pt x="223984" y="725963"/>
                  </a:lnTo>
                  <a:lnTo>
                    <a:pt x="248217" y="687921"/>
                  </a:lnTo>
                  <a:lnTo>
                    <a:pt x="273542" y="650654"/>
                  </a:lnTo>
                  <a:lnTo>
                    <a:pt x="299937" y="614183"/>
                  </a:lnTo>
                  <a:lnTo>
                    <a:pt x="327379" y="578531"/>
                  </a:lnTo>
                  <a:lnTo>
                    <a:pt x="355847" y="543720"/>
                  </a:lnTo>
                  <a:lnTo>
                    <a:pt x="385316" y="509773"/>
                  </a:lnTo>
                  <a:lnTo>
                    <a:pt x="415766" y="476711"/>
                  </a:lnTo>
                  <a:lnTo>
                    <a:pt x="447174" y="444557"/>
                  </a:lnTo>
                  <a:lnTo>
                    <a:pt x="479518" y="413333"/>
                  </a:lnTo>
                  <a:lnTo>
                    <a:pt x="512774" y="383061"/>
                  </a:lnTo>
                  <a:lnTo>
                    <a:pt x="546921" y="353764"/>
                  </a:lnTo>
                  <a:lnTo>
                    <a:pt x="581937" y="325463"/>
                  </a:lnTo>
                  <a:lnTo>
                    <a:pt x="617799" y="298182"/>
                  </a:lnTo>
                  <a:lnTo>
                    <a:pt x="654484" y="271941"/>
                  </a:lnTo>
                  <a:lnTo>
                    <a:pt x="691971" y="246764"/>
                  </a:lnTo>
                  <a:lnTo>
                    <a:pt x="730237" y="222672"/>
                  </a:lnTo>
                  <a:lnTo>
                    <a:pt x="769260" y="199689"/>
                  </a:lnTo>
                  <a:lnTo>
                    <a:pt x="809017" y="177835"/>
                  </a:lnTo>
                  <a:lnTo>
                    <a:pt x="849485" y="157134"/>
                  </a:lnTo>
                  <a:lnTo>
                    <a:pt x="890644" y="137607"/>
                  </a:lnTo>
                  <a:lnTo>
                    <a:pt x="932470" y="119277"/>
                  </a:lnTo>
                  <a:lnTo>
                    <a:pt x="974940" y="102166"/>
                  </a:lnTo>
                  <a:lnTo>
                    <a:pt x="1018033" y="86296"/>
                  </a:lnTo>
                  <a:lnTo>
                    <a:pt x="1061726" y="71689"/>
                  </a:lnTo>
                  <a:lnTo>
                    <a:pt x="1105997" y="58368"/>
                  </a:lnTo>
                  <a:lnTo>
                    <a:pt x="1150824" y="46355"/>
                  </a:lnTo>
                  <a:lnTo>
                    <a:pt x="1196183" y="35672"/>
                  </a:lnTo>
                  <a:lnTo>
                    <a:pt x="1242054" y="26341"/>
                  </a:lnTo>
                  <a:lnTo>
                    <a:pt x="1288412" y="18385"/>
                  </a:lnTo>
                  <a:lnTo>
                    <a:pt x="1335237" y="11825"/>
                  </a:lnTo>
                  <a:lnTo>
                    <a:pt x="1382506" y="6685"/>
                  </a:lnTo>
                  <a:lnTo>
                    <a:pt x="1430195" y="2986"/>
                  </a:lnTo>
                  <a:lnTo>
                    <a:pt x="1478284" y="750"/>
                  </a:lnTo>
                  <a:lnTo>
                    <a:pt x="1526750" y="0"/>
                  </a:lnTo>
                  <a:lnTo>
                    <a:pt x="1575215" y="750"/>
                  </a:lnTo>
                  <a:lnTo>
                    <a:pt x="1623304" y="2986"/>
                  </a:lnTo>
                  <a:lnTo>
                    <a:pt x="1670993" y="6685"/>
                  </a:lnTo>
                  <a:lnTo>
                    <a:pt x="1718262" y="11825"/>
                  </a:lnTo>
                  <a:lnTo>
                    <a:pt x="1765087" y="18385"/>
                  </a:lnTo>
                  <a:lnTo>
                    <a:pt x="1811445" y="26341"/>
                  </a:lnTo>
                  <a:lnTo>
                    <a:pt x="1857316" y="35672"/>
                  </a:lnTo>
                  <a:lnTo>
                    <a:pt x="1902675" y="46355"/>
                  </a:lnTo>
                  <a:lnTo>
                    <a:pt x="1947502" y="58368"/>
                  </a:lnTo>
                  <a:lnTo>
                    <a:pt x="1991773" y="71689"/>
                  </a:lnTo>
                  <a:lnTo>
                    <a:pt x="2035466" y="86296"/>
                  </a:lnTo>
                  <a:lnTo>
                    <a:pt x="2078559" y="102166"/>
                  </a:lnTo>
                  <a:lnTo>
                    <a:pt x="2121030" y="119277"/>
                  </a:lnTo>
                  <a:lnTo>
                    <a:pt x="2162855" y="137607"/>
                  </a:lnTo>
                  <a:lnTo>
                    <a:pt x="2204014" y="157134"/>
                  </a:lnTo>
                  <a:lnTo>
                    <a:pt x="2244483" y="177835"/>
                  </a:lnTo>
                  <a:lnTo>
                    <a:pt x="2284239" y="199689"/>
                  </a:lnTo>
                  <a:lnTo>
                    <a:pt x="2323262" y="222672"/>
                  </a:lnTo>
                  <a:lnTo>
                    <a:pt x="2361528" y="246764"/>
                  </a:lnTo>
                  <a:lnTo>
                    <a:pt x="2399015" y="271941"/>
                  </a:lnTo>
                  <a:lnTo>
                    <a:pt x="2435700" y="298182"/>
                  </a:lnTo>
                  <a:lnTo>
                    <a:pt x="2471562" y="325463"/>
                  </a:lnTo>
                  <a:lnTo>
                    <a:pt x="2506578" y="353764"/>
                  </a:lnTo>
                  <a:lnTo>
                    <a:pt x="2540725" y="383061"/>
                  </a:lnTo>
                  <a:lnTo>
                    <a:pt x="2573982" y="413333"/>
                  </a:lnTo>
                  <a:lnTo>
                    <a:pt x="2606325" y="444557"/>
                  </a:lnTo>
                  <a:lnTo>
                    <a:pt x="2637733" y="476711"/>
                  </a:lnTo>
                  <a:lnTo>
                    <a:pt x="2668183" y="509773"/>
                  </a:lnTo>
                  <a:lnTo>
                    <a:pt x="2697652" y="543720"/>
                  </a:lnTo>
                  <a:lnTo>
                    <a:pt x="2726120" y="578531"/>
                  </a:lnTo>
                  <a:lnTo>
                    <a:pt x="2753562" y="614183"/>
                  </a:lnTo>
                  <a:lnTo>
                    <a:pt x="2779957" y="650654"/>
                  </a:lnTo>
                  <a:lnTo>
                    <a:pt x="2805282" y="687921"/>
                  </a:lnTo>
                  <a:lnTo>
                    <a:pt x="2829516" y="725963"/>
                  </a:lnTo>
                  <a:lnTo>
                    <a:pt x="2852635" y="764757"/>
                  </a:lnTo>
                  <a:lnTo>
                    <a:pt x="2874617" y="804281"/>
                  </a:lnTo>
                  <a:lnTo>
                    <a:pt x="2895440" y="844513"/>
                  </a:lnTo>
                  <a:lnTo>
                    <a:pt x="2915082" y="885431"/>
                  </a:lnTo>
                  <a:lnTo>
                    <a:pt x="2933520" y="927012"/>
                  </a:lnTo>
                  <a:lnTo>
                    <a:pt x="2950732" y="969234"/>
                  </a:lnTo>
                  <a:lnTo>
                    <a:pt x="2966695" y="1012074"/>
                  </a:lnTo>
                  <a:lnTo>
                    <a:pt x="2981388" y="1055512"/>
                  </a:lnTo>
                  <a:lnTo>
                    <a:pt x="2994787" y="1099524"/>
                  </a:lnTo>
                  <a:lnTo>
                    <a:pt x="3006871" y="1144088"/>
                  </a:lnTo>
                  <a:lnTo>
                    <a:pt x="3017617" y="1189182"/>
                  </a:lnTo>
                  <a:lnTo>
                    <a:pt x="3027003" y="1234784"/>
                  </a:lnTo>
                  <a:lnTo>
                    <a:pt x="3035006" y="1280871"/>
                  </a:lnTo>
                  <a:lnTo>
                    <a:pt x="3041604" y="1327422"/>
                  </a:lnTo>
                  <a:lnTo>
                    <a:pt x="3046775" y="1374414"/>
                  </a:lnTo>
                  <a:lnTo>
                    <a:pt x="3050496" y="1421825"/>
                  </a:lnTo>
                  <a:lnTo>
                    <a:pt x="3052745" y="1469632"/>
                  </a:lnTo>
                  <a:lnTo>
                    <a:pt x="3053500" y="1517814"/>
                  </a:lnTo>
                  <a:lnTo>
                    <a:pt x="3052745" y="1565995"/>
                  </a:lnTo>
                  <a:lnTo>
                    <a:pt x="3050496" y="1613802"/>
                  </a:lnTo>
                  <a:lnTo>
                    <a:pt x="3046775" y="1661213"/>
                  </a:lnTo>
                  <a:lnTo>
                    <a:pt x="3041604" y="1708205"/>
                  </a:lnTo>
                  <a:lnTo>
                    <a:pt x="3035006" y="1754756"/>
                  </a:lnTo>
                  <a:lnTo>
                    <a:pt x="3027003" y="1800843"/>
                  </a:lnTo>
                  <a:lnTo>
                    <a:pt x="3017617" y="1846445"/>
                  </a:lnTo>
                  <a:lnTo>
                    <a:pt x="3006871" y="1891539"/>
                  </a:lnTo>
                  <a:lnTo>
                    <a:pt x="2994787" y="1936103"/>
                  </a:lnTo>
                  <a:lnTo>
                    <a:pt x="2981388" y="1980115"/>
                  </a:lnTo>
                  <a:lnTo>
                    <a:pt x="2966695" y="2023552"/>
                  </a:lnTo>
                  <a:lnTo>
                    <a:pt x="2950732" y="2066393"/>
                  </a:lnTo>
                  <a:lnTo>
                    <a:pt x="2933520" y="2108615"/>
                  </a:lnTo>
                  <a:lnTo>
                    <a:pt x="2915082" y="2150196"/>
                  </a:lnTo>
                  <a:lnTo>
                    <a:pt x="2895440" y="2191114"/>
                  </a:lnTo>
                  <a:lnTo>
                    <a:pt x="2874617" y="2231346"/>
                  </a:lnTo>
                  <a:lnTo>
                    <a:pt x="2852635" y="2270870"/>
                  </a:lnTo>
                  <a:lnTo>
                    <a:pt x="2829516" y="2309664"/>
                  </a:lnTo>
                  <a:lnTo>
                    <a:pt x="2805282" y="2347706"/>
                  </a:lnTo>
                  <a:lnTo>
                    <a:pt x="2779957" y="2384973"/>
                  </a:lnTo>
                  <a:lnTo>
                    <a:pt x="2753562" y="2421444"/>
                  </a:lnTo>
                  <a:lnTo>
                    <a:pt x="2726120" y="2457096"/>
                  </a:lnTo>
                  <a:lnTo>
                    <a:pt x="2697652" y="2491907"/>
                  </a:lnTo>
                  <a:lnTo>
                    <a:pt x="2668183" y="2525854"/>
                  </a:lnTo>
                  <a:lnTo>
                    <a:pt x="2637733" y="2558916"/>
                  </a:lnTo>
                  <a:lnTo>
                    <a:pt x="2606325" y="2591070"/>
                  </a:lnTo>
                  <a:lnTo>
                    <a:pt x="2573982" y="2622294"/>
                  </a:lnTo>
                  <a:lnTo>
                    <a:pt x="2540725" y="2652566"/>
                  </a:lnTo>
                  <a:lnTo>
                    <a:pt x="2506578" y="2681863"/>
                  </a:lnTo>
                  <a:lnTo>
                    <a:pt x="2471562" y="2710164"/>
                  </a:lnTo>
                  <a:lnTo>
                    <a:pt x="2435700" y="2737445"/>
                  </a:lnTo>
                  <a:lnTo>
                    <a:pt x="2399015" y="2763686"/>
                  </a:lnTo>
                  <a:lnTo>
                    <a:pt x="2361528" y="2788863"/>
                  </a:lnTo>
                  <a:lnTo>
                    <a:pt x="2323262" y="2812955"/>
                  </a:lnTo>
                  <a:lnTo>
                    <a:pt x="2284239" y="2835938"/>
                  </a:lnTo>
                  <a:lnTo>
                    <a:pt x="2244483" y="2857792"/>
                  </a:lnTo>
                  <a:lnTo>
                    <a:pt x="2204014" y="2878493"/>
                  </a:lnTo>
                  <a:lnTo>
                    <a:pt x="2162855" y="2898020"/>
                  </a:lnTo>
                  <a:lnTo>
                    <a:pt x="2121030" y="2916350"/>
                  </a:lnTo>
                  <a:lnTo>
                    <a:pt x="2078559" y="2933461"/>
                  </a:lnTo>
                  <a:lnTo>
                    <a:pt x="2035466" y="2949331"/>
                  </a:lnTo>
                  <a:lnTo>
                    <a:pt x="1991773" y="2963938"/>
                  </a:lnTo>
                  <a:lnTo>
                    <a:pt x="1947502" y="2977259"/>
                  </a:lnTo>
                  <a:lnTo>
                    <a:pt x="1902675" y="2989272"/>
                  </a:lnTo>
                  <a:lnTo>
                    <a:pt x="1857316" y="2999955"/>
                  </a:lnTo>
                  <a:lnTo>
                    <a:pt x="1811445" y="3009286"/>
                  </a:lnTo>
                  <a:lnTo>
                    <a:pt x="1765087" y="3017242"/>
                  </a:lnTo>
                  <a:lnTo>
                    <a:pt x="1718262" y="3023802"/>
                  </a:lnTo>
                  <a:lnTo>
                    <a:pt x="1670993" y="3028942"/>
                  </a:lnTo>
                  <a:lnTo>
                    <a:pt x="1623304" y="3032641"/>
                  </a:lnTo>
                  <a:lnTo>
                    <a:pt x="1575215" y="3034877"/>
                  </a:lnTo>
                  <a:lnTo>
                    <a:pt x="1526750" y="303562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0">
              <a:extLst>
                <a:ext uri="{FF2B5EF4-FFF2-40B4-BE49-F238E27FC236}">
                  <a16:creationId xmlns:a16="http://schemas.microsoft.com/office/drawing/2014/main" id="{F0B1A43F-FF2E-60D2-5829-B512FFF339EF}"/>
                </a:ext>
              </a:extLst>
            </p:cNvPr>
            <p:cNvSpPr/>
            <p:nvPr/>
          </p:nvSpPr>
          <p:spPr>
            <a:xfrm>
              <a:off x="7367804" y="1537322"/>
              <a:ext cx="3602354" cy="3005455"/>
            </a:xfrm>
            <a:custGeom>
              <a:avLst/>
              <a:gdLst/>
              <a:ahLst/>
              <a:cxnLst/>
              <a:rect l="l" t="t" r="r" b="b"/>
              <a:pathLst>
                <a:path w="3602354" h="3005454">
                  <a:moveTo>
                    <a:pt x="3601897" y="1943620"/>
                  </a:moveTo>
                  <a:lnTo>
                    <a:pt x="3587610" y="1938858"/>
                  </a:lnTo>
                  <a:lnTo>
                    <a:pt x="3525697" y="1918220"/>
                  </a:lnTo>
                  <a:lnTo>
                    <a:pt x="3525697" y="1938858"/>
                  </a:lnTo>
                  <a:lnTo>
                    <a:pt x="1680146" y="1938858"/>
                  </a:lnTo>
                  <a:lnTo>
                    <a:pt x="1680146" y="1937143"/>
                  </a:lnTo>
                  <a:lnTo>
                    <a:pt x="1681962" y="1934654"/>
                  </a:lnTo>
                  <a:lnTo>
                    <a:pt x="1680146" y="1933333"/>
                  </a:lnTo>
                  <a:lnTo>
                    <a:pt x="1680146" y="76200"/>
                  </a:lnTo>
                  <a:lnTo>
                    <a:pt x="1700784" y="76200"/>
                  </a:lnTo>
                  <a:lnTo>
                    <a:pt x="1696554" y="63500"/>
                  </a:lnTo>
                  <a:lnTo>
                    <a:pt x="1675384" y="0"/>
                  </a:lnTo>
                  <a:lnTo>
                    <a:pt x="1649984" y="76200"/>
                  </a:lnTo>
                  <a:lnTo>
                    <a:pt x="1670621" y="76200"/>
                  </a:lnTo>
                  <a:lnTo>
                    <a:pt x="1670621" y="1926348"/>
                  </a:lnTo>
                  <a:lnTo>
                    <a:pt x="68046" y="752309"/>
                  </a:lnTo>
                  <a:lnTo>
                    <a:pt x="73545" y="744804"/>
                  </a:lnTo>
                  <a:lnTo>
                    <a:pt x="83985" y="730542"/>
                  </a:lnTo>
                  <a:lnTo>
                    <a:pt x="0" y="716241"/>
                  </a:lnTo>
                  <a:lnTo>
                    <a:pt x="38963" y="792010"/>
                  </a:lnTo>
                  <a:lnTo>
                    <a:pt x="54902" y="770242"/>
                  </a:lnTo>
                  <a:lnTo>
                    <a:pt x="1662264" y="1947799"/>
                  </a:lnTo>
                  <a:lnTo>
                    <a:pt x="363880" y="2954477"/>
                  </a:lnTo>
                  <a:lnTo>
                    <a:pt x="351231" y="2938170"/>
                  </a:lnTo>
                  <a:lnTo>
                    <a:pt x="306578" y="3004934"/>
                  </a:lnTo>
                  <a:lnTo>
                    <a:pt x="382358" y="2978315"/>
                  </a:lnTo>
                  <a:lnTo>
                    <a:pt x="375742" y="2969780"/>
                  </a:lnTo>
                  <a:lnTo>
                    <a:pt x="369709" y="2962008"/>
                  </a:lnTo>
                  <a:lnTo>
                    <a:pt x="1677022" y="1948383"/>
                  </a:lnTo>
                  <a:lnTo>
                    <a:pt x="3525697" y="1948383"/>
                  </a:lnTo>
                  <a:lnTo>
                    <a:pt x="3525697" y="1969020"/>
                  </a:lnTo>
                  <a:lnTo>
                    <a:pt x="3587597" y="1948383"/>
                  </a:lnTo>
                  <a:lnTo>
                    <a:pt x="3601897" y="1943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">
              <a:extLst>
                <a:ext uri="{FF2B5EF4-FFF2-40B4-BE49-F238E27FC236}">
                  <a16:creationId xmlns:a16="http://schemas.microsoft.com/office/drawing/2014/main" id="{33EA10AD-6926-367E-09F7-D279887620AF}"/>
                </a:ext>
              </a:extLst>
            </p:cNvPr>
            <p:cNvSpPr/>
            <p:nvPr/>
          </p:nvSpPr>
          <p:spPr>
            <a:xfrm>
              <a:off x="7955959" y="2677156"/>
              <a:ext cx="13970" cy="950594"/>
            </a:xfrm>
            <a:custGeom>
              <a:avLst/>
              <a:gdLst/>
              <a:ahLst/>
              <a:cxnLst/>
              <a:rect l="l" t="t" r="r" b="b"/>
              <a:pathLst>
                <a:path w="13970" h="950595">
                  <a:moveTo>
                    <a:pt x="13513" y="95014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7" name="object 12">
            <a:extLst>
              <a:ext uri="{FF2B5EF4-FFF2-40B4-BE49-F238E27FC236}">
                <a16:creationId xmlns:a16="http://schemas.microsoft.com/office/drawing/2014/main" id="{A27BA49B-69AF-B154-9EBF-664806C8CC1E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44960" y="1020001"/>
            <a:ext cx="234142" cy="218743"/>
          </a:xfrm>
          <a:prstGeom prst="rect">
            <a:avLst/>
          </a:prstGeom>
        </p:spPr>
      </p:pic>
      <p:pic>
        <p:nvPicPr>
          <p:cNvPr id="118" name="object 13">
            <a:extLst>
              <a:ext uri="{FF2B5EF4-FFF2-40B4-BE49-F238E27FC236}">
                <a16:creationId xmlns:a16="http://schemas.microsoft.com/office/drawing/2014/main" id="{DC3B3BC9-154B-91E7-023E-A5F2ED027F6B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89673" y="3637930"/>
            <a:ext cx="113340" cy="113068"/>
          </a:xfrm>
          <a:prstGeom prst="rect">
            <a:avLst/>
          </a:prstGeom>
        </p:spPr>
      </p:pic>
      <p:pic>
        <p:nvPicPr>
          <p:cNvPr id="119" name="object 14">
            <a:extLst>
              <a:ext uri="{FF2B5EF4-FFF2-40B4-BE49-F238E27FC236}">
                <a16:creationId xmlns:a16="http://schemas.microsoft.com/office/drawing/2014/main" id="{3E8DA185-0B5E-C206-EED0-1A5F5D9499C2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85956" y="2568611"/>
            <a:ext cx="91073" cy="134961"/>
          </a:xfrm>
          <a:prstGeom prst="rect">
            <a:avLst/>
          </a:prstGeom>
        </p:spPr>
      </p:pic>
      <p:pic>
        <p:nvPicPr>
          <p:cNvPr id="120" name="object 15">
            <a:extLst>
              <a:ext uri="{FF2B5EF4-FFF2-40B4-BE49-F238E27FC236}">
                <a16:creationId xmlns:a16="http://schemas.microsoft.com/office/drawing/2014/main" id="{D0DA6474-2014-18BB-3598-E4407FA23419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72233" y="563572"/>
            <a:ext cx="88244" cy="99035"/>
          </a:xfrm>
          <a:prstGeom prst="rect">
            <a:avLst/>
          </a:prstGeom>
        </p:spPr>
      </p:pic>
      <p:sp>
        <p:nvSpPr>
          <p:cNvPr id="121" name="object 16">
            <a:extLst>
              <a:ext uri="{FF2B5EF4-FFF2-40B4-BE49-F238E27FC236}">
                <a16:creationId xmlns:a16="http://schemas.microsoft.com/office/drawing/2014/main" id="{20AB8519-FFD5-5636-32C3-32DC34156CD9}"/>
              </a:ext>
            </a:extLst>
          </p:cNvPr>
          <p:cNvSpPr/>
          <p:nvPr/>
        </p:nvSpPr>
        <p:spPr>
          <a:xfrm>
            <a:off x="5861800" y="1572851"/>
            <a:ext cx="1073785" cy="146685"/>
          </a:xfrm>
          <a:custGeom>
            <a:avLst/>
            <a:gdLst/>
            <a:ahLst/>
            <a:cxnLst/>
            <a:rect l="l" t="t" r="r" b="b"/>
            <a:pathLst>
              <a:path w="1073784" h="146685">
                <a:moveTo>
                  <a:pt x="1073726" y="0"/>
                </a:moveTo>
                <a:lnTo>
                  <a:pt x="0" y="14636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2" name="object 17">
            <a:extLst>
              <a:ext uri="{FF2B5EF4-FFF2-40B4-BE49-F238E27FC236}">
                <a16:creationId xmlns:a16="http://schemas.microsoft.com/office/drawing/2014/main" id="{10CA7C1D-C842-3C81-9616-D01DCD52133F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96680" y="1422893"/>
            <a:ext cx="280120" cy="329390"/>
          </a:xfrm>
          <a:prstGeom prst="rect">
            <a:avLst/>
          </a:prstGeom>
        </p:spPr>
      </p:pic>
      <p:pic>
        <p:nvPicPr>
          <p:cNvPr id="123" name="object 18">
            <a:extLst>
              <a:ext uri="{FF2B5EF4-FFF2-40B4-BE49-F238E27FC236}">
                <a16:creationId xmlns:a16="http://schemas.microsoft.com/office/drawing/2014/main" id="{5F7190F5-448B-16D6-1D1A-222A60692BBF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04990" y="1331297"/>
            <a:ext cx="210805" cy="226935"/>
          </a:xfrm>
          <a:prstGeom prst="rect">
            <a:avLst/>
          </a:prstGeom>
        </p:spPr>
      </p:pic>
      <p:grpSp>
        <p:nvGrpSpPr>
          <p:cNvPr id="124" name="object 19">
            <a:extLst>
              <a:ext uri="{FF2B5EF4-FFF2-40B4-BE49-F238E27FC236}">
                <a16:creationId xmlns:a16="http://schemas.microsoft.com/office/drawing/2014/main" id="{8742BB2F-D274-D363-58C3-654EB121EB75}"/>
              </a:ext>
            </a:extLst>
          </p:cNvPr>
          <p:cNvGrpSpPr/>
          <p:nvPr/>
        </p:nvGrpSpPr>
        <p:grpSpPr>
          <a:xfrm>
            <a:off x="6829796" y="2517377"/>
            <a:ext cx="233679" cy="1733550"/>
            <a:chOff x="8934973" y="3480939"/>
            <a:chExt cx="233679" cy="1733550"/>
          </a:xfrm>
        </p:grpSpPr>
        <p:sp>
          <p:nvSpPr>
            <p:cNvPr id="125" name="object 20">
              <a:extLst>
                <a:ext uri="{FF2B5EF4-FFF2-40B4-BE49-F238E27FC236}">
                  <a16:creationId xmlns:a16="http://schemas.microsoft.com/office/drawing/2014/main" id="{ACF812C0-FE8F-B5BD-A01B-FA5B564F1B33}"/>
                </a:ext>
              </a:extLst>
            </p:cNvPr>
            <p:cNvSpPr/>
            <p:nvPr/>
          </p:nvSpPr>
          <p:spPr>
            <a:xfrm>
              <a:off x="9049044" y="3480939"/>
              <a:ext cx="0" cy="1550035"/>
            </a:xfrm>
            <a:custGeom>
              <a:avLst/>
              <a:gdLst/>
              <a:ahLst/>
              <a:cxnLst/>
              <a:rect l="l" t="t" r="r" b="b"/>
              <a:pathLst>
                <a:path h="1550035">
                  <a:moveTo>
                    <a:pt x="2" y="0"/>
                  </a:moveTo>
                  <a:lnTo>
                    <a:pt x="0" y="154991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21">
              <a:extLst>
                <a:ext uri="{FF2B5EF4-FFF2-40B4-BE49-F238E27FC236}">
                  <a16:creationId xmlns:a16="http://schemas.microsoft.com/office/drawing/2014/main" id="{C8359333-2BE8-65E8-97CA-0C745344415B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34973" y="5051206"/>
              <a:ext cx="233448" cy="162858"/>
            </a:xfrm>
            <a:prstGeom prst="rect">
              <a:avLst/>
            </a:prstGeom>
          </p:spPr>
        </p:pic>
      </p:grpSp>
      <p:grpSp>
        <p:nvGrpSpPr>
          <p:cNvPr id="130" name="object 44">
            <a:extLst>
              <a:ext uri="{FF2B5EF4-FFF2-40B4-BE49-F238E27FC236}">
                <a16:creationId xmlns:a16="http://schemas.microsoft.com/office/drawing/2014/main" id="{2CF81267-21C7-6B04-2F9C-431809F5E9F3}"/>
              </a:ext>
            </a:extLst>
          </p:cNvPr>
          <p:cNvGrpSpPr/>
          <p:nvPr/>
        </p:nvGrpSpPr>
        <p:grpSpPr>
          <a:xfrm>
            <a:off x="6136615" y="1322954"/>
            <a:ext cx="1889760" cy="2538095"/>
            <a:chOff x="8241792" y="2286516"/>
            <a:chExt cx="1889760" cy="2538095"/>
          </a:xfrm>
        </p:grpSpPr>
        <p:pic>
          <p:nvPicPr>
            <p:cNvPr id="131" name="object 45">
              <a:extLst>
                <a:ext uri="{FF2B5EF4-FFF2-40B4-BE49-F238E27FC236}">
                  <a16:creationId xmlns:a16="http://schemas.microsoft.com/office/drawing/2014/main" id="{C60F75CA-32E7-0371-0AE7-4A144E0E5F5C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41792" y="2295143"/>
              <a:ext cx="1889759" cy="2520695"/>
            </a:xfrm>
            <a:prstGeom prst="rect">
              <a:avLst/>
            </a:prstGeom>
          </p:spPr>
        </p:pic>
        <p:sp>
          <p:nvSpPr>
            <p:cNvPr id="132" name="object 46">
              <a:extLst>
                <a:ext uri="{FF2B5EF4-FFF2-40B4-BE49-F238E27FC236}">
                  <a16:creationId xmlns:a16="http://schemas.microsoft.com/office/drawing/2014/main" id="{3D818EE9-6589-4191-2807-8AE8409F6A69}"/>
                </a:ext>
              </a:extLst>
            </p:cNvPr>
            <p:cNvSpPr/>
            <p:nvPr/>
          </p:nvSpPr>
          <p:spPr>
            <a:xfrm>
              <a:off x="9045925" y="2286516"/>
              <a:ext cx="1043305" cy="1191260"/>
            </a:xfrm>
            <a:custGeom>
              <a:avLst/>
              <a:gdLst/>
              <a:ahLst/>
              <a:cxnLst/>
              <a:rect l="l" t="t" r="r" b="b"/>
              <a:pathLst>
                <a:path w="1043304" h="1191260">
                  <a:moveTo>
                    <a:pt x="971988" y="56490"/>
                  </a:moveTo>
                  <a:lnTo>
                    <a:pt x="0" y="1174368"/>
                  </a:lnTo>
                  <a:lnTo>
                    <a:pt x="19168" y="1191034"/>
                  </a:lnTo>
                  <a:lnTo>
                    <a:pt x="991156" y="73157"/>
                  </a:lnTo>
                  <a:lnTo>
                    <a:pt x="979890" y="66759"/>
                  </a:lnTo>
                  <a:lnTo>
                    <a:pt x="971988" y="56490"/>
                  </a:lnTo>
                  <a:close/>
                </a:path>
                <a:path w="1043304" h="1191260">
                  <a:moveTo>
                    <a:pt x="1041374" y="29674"/>
                  </a:moveTo>
                  <a:lnTo>
                    <a:pt x="995305" y="29674"/>
                  </a:lnTo>
                  <a:lnTo>
                    <a:pt x="1014473" y="46340"/>
                  </a:lnTo>
                  <a:lnTo>
                    <a:pt x="991156" y="73157"/>
                  </a:lnTo>
                  <a:lnTo>
                    <a:pt x="993045" y="74230"/>
                  </a:lnTo>
                  <a:lnTo>
                    <a:pt x="1007542" y="76015"/>
                  </a:lnTo>
                  <a:lnTo>
                    <a:pt x="1021650" y="72233"/>
                  </a:lnTo>
                  <a:lnTo>
                    <a:pt x="1033640" y="63006"/>
                  </a:lnTo>
                  <a:lnTo>
                    <a:pt x="1041112" y="49850"/>
                  </a:lnTo>
                  <a:lnTo>
                    <a:pt x="1042896" y="35354"/>
                  </a:lnTo>
                  <a:lnTo>
                    <a:pt x="1041374" y="29674"/>
                  </a:lnTo>
                  <a:close/>
                </a:path>
                <a:path w="1043304" h="1191260">
                  <a:moveTo>
                    <a:pt x="995305" y="29674"/>
                  </a:moveTo>
                  <a:lnTo>
                    <a:pt x="971988" y="56490"/>
                  </a:lnTo>
                  <a:lnTo>
                    <a:pt x="979890" y="66759"/>
                  </a:lnTo>
                  <a:lnTo>
                    <a:pt x="991156" y="73157"/>
                  </a:lnTo>
                  <a:lnTo>
                    <a:pt x="1014473" y="46340"/>
                  </a:lnTo>
                  <a:lnTo>
                    <a:pt x="995305" y="29674"/>
                  </a:lnTo>
                  <a:close/>
                </a:path>
                <a:path w="1043304" h="1191260">
                  <a:moveTo>
                    <a:pt x="1002236" y="0"/>
                  </a:moveTo>
                  <a:lnTo>
                    <a:pt x="988127" y="3781"/>
                  </a:lnTo>
                  <a:lnTo>
                    <a:pt x="976137" y="13008"/>
                  </a:lnTo>
                  <a:lnTo>
                    <a:pt x="968666" y="26164"/>
                  </a:lnTo>
                  <a:lnTo>
                    <a:pt x="966881" y="40660"/>
                  </a:lnTo>
                  <a:lnTo>
                    <a:pt x="970663" y="54768"/>
                  </a:lnTo>
                  <a:lnTo>
                    <a:pt x="971988" y="56490"/>
                  </a:lnTo>
                  <a:lnTo>
                    <a:pt x="995305" y="29674"/>
                  </a:lnTo>
                  <a:lnTo>
                    <a:pt x="1041374" y="29674"/>
                  </a:lnTo>
                  <a:lnTo>
                    <a:pt x="1039115" y="21246"/>
                  </a:lnTo>
                  <a:lnTo>
                    <a:pt x="1029888" y="9256"/>
                  </a:lnTo>
                  <a:lnTo>
                    <a:pt x="1016732" y="1784"/>
                  </a:lnTo>
                  <a:lnTo>
                    <a:pt x="1002236" y="0"/>
                  </a:lnTo>
                  <a:close/>
                </a:path>
              </a:pathLst>
            </a:custGeom>
            <a:solidFill>
              <a:srgbClr val="385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47">
              <a:extLst>
                <a:ext uri="{FF2B5EF4-FFF2-40B4-BE49-F238E27FC236}">
                  <a16:creationId xmlns:a16="http://schemas.microsoft.com/office/drawing/2014/main" id="{14A47AFE-ABE9-E2E7-0C96-DE0E20A8BA5C}"/>
                </a:ext>
              </a:extLst>
            </p:cNvPr>
            <p:cNvSpPr/>
            <p:nvPr/>
          </p:nvSpPr>
          <p:spPr>
            <a:xfrm>
              <a:off x="9055027" y="2835262"/>
              <a:ext cx="1047750" cy="668655"/>
            </a:xfrm>
            <a:custGeom>
              <a:avLst/>
              <a:gdLst/>
              <a:ahLst/>
              <a:cxnLst/>
              <a:rect l="l" t="t" r="r" b="b"/>
              <a:pathLst>
                <a:path w="1047750" h="668654">
                  <a:moveTo>
                    <a:pt x="973091" y="45538"/>
                  </a:moveTo>
                  <a:lnTo>
                    <a:pt x="0" y="646941"/>
                  </a:lnTo>
                  <a:lnTo>
                    <a:pt x="13352" y="668548"/>
                  </a:lnTo>
                  <a:lnTo>
                    <a:pt x="986445" y="67145"/>
                  </a:lnTo>
                  <a:lnTo>
                    <a:pt x="977587" y="57689"/>
                  </a:lnTo>
                  <a:lnTo>
                    <a:pt x="973091" y="45538"/>
                  </a:lnTo>
                  <a:close/>
                </a:path>
                <a:path w="1047750" h="668654">
                  <a:moveTo>
                    <a:pt x="1045820" y="26856"/>
                  </a:moveTo>
                  <a:lnTo>
                    <a:pt x="1003320" y="26856"/>
                  </a:lnTo>
                  <a:lnTo>
                    <a:pt x="1016674" y="48463"/>
                  </a:lnTo>
                  <a:lnTo>
                    <a:pt x="986445" y="67145"/>
                  </a:lnTo>
                  <a:lnTo>
                    <a:pt x="987930" y="68730"/>
                  </a:lnTo>
                  <a:lnTo>
                    <a:pt x="1001243" y="74740"/>
                  </a:lnTo>
                  <a:lnTo>
                    <a:pt x="1015837" y="75319"/>
                  </a:lnTo>
                  <a:lnTo>
                    <a:pt x="1030027" y="70069"/>
                  </a:lnTo>
                  <a:lnTo>
                    <a:pt x="1041068" y="59725"/>
                  </a:lnTo>
                  <a:lnTo>
                    <a:pt x="1047077" y="46412"/>
                  </a:lnTo>
                  <a:lnTo>
                    <a:pt x="1047656" y="31818"/>
                  </a:lnTo>
                  <a:lnTo>
                    <a:pt x="1045820" y="26856"/>
                  </a:lnTo>
                  <a:close/>
                </a:path>
                <a:path w="1047750" h="668654">
                  <a:moveTo>
                    <a:pt x="1003320" y="26856"/>
                  </a:moveTo>
                  <a:lnTo>
                    <a:pt x="973091" y="45538"/>
                  </a:lnTo>
                  <a:lnTo>
                    <a:pt x="977587" y="57689"/>
                  </a:lnTo>
                  <a:lnTo>
                    <a:pt x="986445" y="67145"/>
                  </a:lnTo>
                  <a:lnTo>
                    <a:pt x="1016674" y="48463"/>
                  </a:lnTo>
                  <a:lnTo>
                    <a:pt x="1003320" y="26856"/>
                  </a:lnTo>
                  <a:close/>
                </a:path>
                <a:path w="1047750" h="668654">
                  <a:moveTo>
                    <a:pt x="1004155" y="0"/>
                  </a:moveTo>
                  <a:lnTo>
                    <a:pt x="989966" y="5250"/>
                  </a:lnTo>
                  <a:lnTo>
                    <a:pt x="978925" y="15593"/>
                  </a:lnTo>
                  <a:lnTo>
                    <a:pt x="972916" y="28905"/>
                  </a:lnTo>
                  <a:lnTo>
                    <a:pt x="972337" y="43500"/>
                  </a:lnTo>
                  <a:lnTo>
                    <a:pt x="973091" y="45538"/>
                  </a:lnTo>
                  <a:lnTo>
                    <a:pt x="1003320" y="26856"/>
                  </a:lnTo>
                  <a:lnTo>
                    <a:pt x="1045820" y="26856"/>
                  </a:lnTo>
                  <a:lnTo>
                    <a:pt x="1042407" y="17628"/>
                  </a:lnTo>
                  <a:lnTo>
                    <a:pt x="1032063" y="6587"/>
                  </a:lnTo>
                  <a:lnTo>
                    <a:pt x="1018750" y="578"/>
                  </a:lnTo>
                  <a:lnTo>
                    <a:pt x="1004155" y="0"/>
                  </a:lnTo>
                  <a:close/>
                </a:path>
              </a:pathLst>
            </a:custGeom>
            <a:solidFill>
              <a:srgbClr val="385723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8">
              <a:extLst>
                <a:ext uri="{FF2B5EF4-FFF2-40B4-BE49-F238E27FC236}">
                  <a16:creationId xmlns:a16="http://schemas.microsoft.com/office/drawing/2014/main" id="{0974505A-DDBA-9CD0-D8A0-E946AEEEDACE}"/>
                </a:ext>
              </a:extLst>
            </p:cNvPr>
            <p:cNvSpPr/>
            <p:nvPr/>
          </p:nvSpPr>
          <p:spPr>
            <a:xfrm>
              <a:off x="9045706" y="3482315"/>
              <a:ext cx="556260" cy="376555"/>
            </a:xfrm>
            <a:custGeom>
              <a:avLst/>
              <a:gdLst/>
              <a:ahLst/>
              <a:cxnLst/>
              <a:rect l="l" t="t" r="r" b="b"/>
              <a:pathLst>
                <a:path w="556259" h="376554">
                  <a:moveTo>
                    <a:pt x="481928" y="330301"/>
                  </a:moveTo>
                  <a:lnTo>
                    <a:pt x="481140" y="332327"/>
                  </a:lnTo>
                  <a:lnTo>
                    <a:pt x="481479" y="346929"/>
                  </a:lnTo>
                  <a:lnTo>
                    <a:pt x="487268" y="360339"/>
                  </a:lnTo>
                  <a:lnTo>
                    <a:pt x="498138" y="370862"/>
                  </a:lnTo>
                  <a:lnTo>
                    <a:pt x="512239" y="376345"/>
                  </a:lnTo>
                  <a:lnTo>
                    <a:pt x="526841" y="376006"/>
                  </a:lnTo>
                  <a:lnTo>
                    <a:pt x="540251" y="370217"/>
                  </a:lnTo>
                  <a:lnTo>
                    <a:pt x="550774" y="359347"/>
                  </a:lnTo>
                  <a:lnTo>
                    <a:pt x="554611" y="349478"/>
                  </a:lnTo>
                  <a:lnTo>
                    <a:pt x="511845" y="349478"/>
                  </a:lnTo>
                  <a:lnTo>
                    <a:pt x="481928" y="330301"/>
                  </a:lnTo>
                  <a:close/>
                </a:path>
                <a:path w="556259" h="376554">
                  <a:moveTo>
                    <a:pt x="495635" y="308918"/>
                  </a:moveTo>
                  <a:lnTo>
                    <a:pt x="486623" y="318226"/>
                  </a:lnTo>
                  <a:lnTo>
                    <a:pt x="481928" y="330301"/>
                  </a:lnTo>
                  <a:lnTo>
                    <a:pt x="511845" y="349478"/>
                  </a:lnTo>
                  <a:lnTo>
                    <a:pt x="525552" y="328095"/>
                  </a:lnTo>
                  <a:lnTo>
                    <a:pt x="495635" y="308918"/>
                  </a:lnTo>
                  <a:close/>
                </a:path>
                <a:path w="556259" h="376554">
                  <a:moveTo>
                    <a:pt x="525158" y="301228"/>
                  </a:moveTo>
                  <a:lnTo>
                    <a:pt x="510556" y="301567"/>
                  </a:lnTo>
                  <a:lnTo>
                    <a:pt x="497147" y="307356"/>
                  </a:lnTo>
                  <a:lnTo>
                    <a:pt x="495635" y="308918"/>
                  </a:lnTo>
                  <a:lnTo>
                    <a:pt x="525552" y="328095"/>
                  </a:lnTo>
                  <a:lnTo>
                    <a:pt x="511845" y="349478"/>
                  </a:lnTo>
                  <a:lnTo>
                    <a:pt x="554611" y="349478"/>
                  </a:lnTo>
                  <a:lnTo>
                    <a:pt x="556257" y="345246"/>
                  </a:lnTo>
                  <a:lnTo>
                    <a:pt x="555918" y="330644"/>
                  </a:lnTo>
                  <a:lnTo>
                    <a:pt x="550129" y="317235"/>
                  </a:lnTo>
                  <a:lnTo>
                    <a:pt x="539259" y="306711"/>
                  </a:lnTo>
                  <a:lnTo>
                    <a:pt x="525158" y="301228"/>
                  </a:lnTo>
                  <a:close/>
                </a:path>
                <a:path w="556259" h="376554">
                  <a:moveTo>
                    <a:pt x="13707" y="0"/>
                  </a:moveTo>
                  <a:lnTo>
                    <a:pt x="0" y="21384"/>
                  </a:lnTo>
                  <a:lnTo>
                    <a:pt x="481928" y="330301"/>
                  </a:lnTo>
                  <a:lnTo>
                    <a:pt x="486623" y="318226"/>
                  </a:lnTo>
                  <a:lnTo>
                    <a:pt x="495635" y="308918"/>
                  </a:lnTo>
                  <a:lnTo>
                    <a:pt x="13707" y="0"/>
                  </a:lnTo>
                  <a:close/>
                </a:path>
              </a:pathLst>
            </a:custGeom>
            <a:solidFill>
              <a:srgbClr val="385723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9">
              <a:extLst>
                <a:ext uri="{FF2B5EF4-FFF2-40B4-BE49-F238E27FC236}">
                  <a16:creationId xmlns:a16="http://schemas.microsoft.com/office/drawing/2014/main" id="{6CA73938-0C75-B344-4403-43DCEC9DD977}"/>
                </a:ext>
              </a:extLst>
            </p:cNvPr>
            <p:cNvSpPr/>
            <p:nvPr/>
          </p:nvSpPr>
          <p:spPr>
            <a:xfrm>
              <a:off x="8804702" y="3481637"/>
              <a:ext cx="251460" cy="1169670"/>
            </a:xfrm>
            <a:custGeom>
              <a:avLst/>
              <a:gdLst/>
              <a:ahLst/>
              <a:cxnLst/>
              <a:rect l="l" t="t" r="r" b="b"/>
              <a:pathLst>
                <a:path w="251459" h="1169670">
                  <a:moveTo>
                    <a:pt x="31236" y="1094784"/>
                  </a:moveTo>
                  <a:lnTo>
                    <a:pt x="29065" y="1094834"/>
                  </a:lnTo>
                  <a:lnTo>
                    <a:pt x="15710" y="1100750"/>
                  </a:lnTo>
                  <a:lnTo>
                    <a:pt x="5548" y="1111241"/>
                  </a:lnTo>
                  <a:lnTo>
                    <a:pt x="0" y="1125316"/>
                  </a:lnTo>
                  <a:lnTo>
                    <a:pt x="347" y="1140442"/>
                  </a:lnTo>
                  <a:lnTo>
                    <a:pt x="6263" y="1153797"/>
                  </a:lnTo>
                  <a:lnTo>
                    <a:pt x="16754" y="1163959"/>
                  </a:lnTo>
                  <a:lnTo>
                    <a:pt x="30829" y="1169507"/>
                  </a:lnTo>
                  <a:lnTo>
                    <a:pt x="45954" y="1169159"/>
                  </a:lnTo>
                  <a:lnTo>
                    <a:pt x="59309" y="1163244"/>
                  </a:lnTo>
                  <a:lnTo>
                    <a:pt x="69472" y="1152752"/>
                  </a:lnTo>
                  <a:lnTo>
                    <a:pt x="75020" y="1138676"/>
                  </a:lnTo>
                  <a:lnTo>
                    <a:pt x="74917" y="1134224"/>
                  </a:lnTo>
                  <a:lnTo>
                    <a:pt x="50013" y="1134224"/>
                  </a:lnTo>
                  <a:lnTo>
                    <a:pt x="25006" y="1129770"/>
                  </a:lnTo>
                  <a:lnTo>
                    <a:pt x="31236" y="1094784"/>
                  </a:lnTo>
                  <a:close/>
                </a:path>
                <a:path w="251459" h="1169670">
                  <a:moveTo>
                    <a:pt x="44190" y="1094487"/>
                  </a:moveTo>
                  <a:lnTo>
                    <a:pt x="31236" y="1094784"/>
                  </a:lnTo>
                  <a:lnTo>
                    <a:pt x="25006" y="1129770"/>
                  </a:lnTo>
                  <a:lnTo>
                    <a:pt x="50013" y="1134224"/>
                  </a:lnTo>
                  <a:lnTo>
                    <a:pt x="56244" y="1099238"/>
                  </a:lnTo>
                  <a:lnTo>
                    <a:pt x="44190" y="1094487"/>
                  </a:lnTo>
                  <a:close/>
                </a:path>
                <a:path w="251459" h="1169670">
                  <a:moveTo>
                    <a:pt x="56244" y="1099238"/>
                  </a:moveTo>
                  <a:lnTo>
                    <a:pt x="50013" y="1134224"/>
                  </a:lnTo>
                  <a:lnTo>
                    <a:pt x="74917" y="1134224"/>
                  </a:lnTo>
                  <a:lnTo>
                    <a:pt x="74672" y="1123551"/>
                  </a:lnTo>
                  <a:lnTo>
                    <a:pt x="68757" y="1110197"/>
                  </a:lnTo>
                  <a:lnTo>
                    <a:pt x="58265" y="1100035"/>
                  </a:lnTo>
                  <a:lnTo>
                    <a:pt x="56244" y="1099238"/>
                  </a:lnTo>
                  <a:close/>
                </a:path>
                <a:path w="251459" h="1169670">
                  <a:moveTo>
                    <a:pt x="57090" y="1094487"/>
                  </a:moveTo>
                  <a:lnTo>
                    <a:pt x="44190" y="1094487"/>
                  </a:lnTo>
                  <a:lnTo>
                    <a:pt x="56244" y="1099238"/>
                  </a:lnTo>
                  <a:lnTo>
                    <a:pt x="57090" y="1094487"/>
                  </a:lnTo>
                  <a:close/>
                </a:path>
                <a:path w="251459" h="1169670">
                  <a:moveTo>
                    <a:pt x="226211" y="0"/>
                  </a:moveTo>
                  <a:lnTo>
                    <a:pt x="31236" y="1094784"/>
                  </a:lnTo>
                  <a:lnTo>
                    <a:pt x="44190" y="1094487"/>
                  </a:lnTo>
                  <a:lnTo>
                    <a:pt x="57090" y="1094487"/>
                  </a:lnTo>
                  <a:lnTo>
                    <a:pt x="251217" y="4452"/>
                  </a:lnTo>
                  <a:lnTo>
                    <a:pt x="226211" y="0"/>
                  </a:lnTo>
                  <a:close/>
                </a:path>
              </a:pathLst>
            </a:custGeom>
            <a:solidFill>
              <a:srgbClr val="385723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50">
              <a:extLst>
                <a:ext uri="{FF2B5EF4-FFF2-40B4-BE49-F238E27FC236}">
                  <a16:creationId xmlns:a16="http://schemas.microsoft.com/office/drawing/2014/main" id="{40763C13-1E47-2FC5-C05A-98B803D2BDE5}"/>
                </a:ext>
              </a:extLst>
            </p:cNvPr>
            <p:cNvSpPr/>
            <p:nvPr/>
          </p:nvSpPr>
          <p:spPr>
            <a:xfrm>
              <a:off x="8283662" y="3486698"/>
              <a:ext cx="789305" cy="1337945"/>
            </a:xfrm>
            <a:custGeom>
              <a:avLst/>
              <a:gdLst/>
              <a:ahLst/>
              <a:cxnLst/>
              <a:rect l="l" t="t" r="r" b="b"/>
              <a:pathLst>
                <a:path w="789304" h="1337945">
                  <a:moveTo>
                    <a:pt x="42402" y="1261728"/>
                  </a:moveTo>
                  <a:lnTo>
                    <a:pt x="27836" y="1262798"/>
                  </a:lnTo>
                  <a:lnTo>
                    <a:pt x="14733" y="1269253"/>
                  </a:lnTo>
                  <a:lnTo>
                    <a:pt x="4768" y="1280637"/>
                  </a:lnTo>
                  <a:lnTo>
                    <a:pt x="0" y="1294995"/>
                  </a:lnTo>
                  <a:lnTo>
                    <a:pt x="1070" y="1309562"/>
                  </a:lnTo>
                  <a:lnTo>
                    <a:pt x="7525" y="1322664"/>
                  </a:lnTo>
                  <a:lnTo>
                    <a:pt x="18908" y="1332630"/>
                  </a:lnTo>
                  <a:lnTo>
                    <a:pt x="33267" y="1337398"/>
                  </a:lnTo>
                  <a:lnTo>
                    <a:pt x="47834" y="1336327"/>
                  </a:lnTo>
                  <a:lnTo>
                    <a:pt x="60936" y="1329873"/>
                  </a:lnTo>
                  <a:lnTo>
                    <a:pt x="70901" y="1318489"/>
                  </a:lnTo>
                  <a:lnTo>
                    <a:pt x="75092" y="1305872"/>
                  </a:lnTo>
                  <a:lnTo>
                    <a:pt x="48856" y="1305872"/>
                  </a:lnTo>
                  <a:lnTo>
                    <a:pt x="26813" y="1293254"/>
                  </a:lnTo>
                  <a:lnTo>
                    <a:pt x="44466" y="1262413"/>
                  </a:lnTo>
                  <a:lnTo>
                    <a:pt x="42402" y="1261728"/>
                  </a:lnTo>
                  <a:close/>
                </a:path>
                <a:path w="789304" h="1337945">
                  <a:moveTo>
                    <a:pt x="44466" y="1262413"/>
                  </a:moveTo>
                  <a:lnTo>
                    <a:pt x="26813" y="1293254"/>
                  </a:lnTo>
                  <a:lnTo>
                    <a:pt x="48856" y="1305872"/>
                  </a:lnTo>
                  <a:lnTo>
                    <a:pt x="66509" y="1275030"/>
                  </a:lnTo>
                  <a:lnTo>
                    <a:pt x="56761" y="1266496"/>
                  </a:lnTo>
                  <a:lnTo>
                    <a:pt x="44466" y="1262413"/>
                  </a:lnTo>
                  <a:close/>
                </a:path>
                <a:path w="789304" h="1337945">
                  <a:moveTo>
                    <a:pt x="66509" y="1275030"/>
                  </a:moveTo>
                  <a:lnTo>
                    <a:pt x="48856" y="1305872"/>
                  </a:lnTo>
                  <a:lnTo>
                    <a:pt x="75092" y="1305872"/>
                  </a:lnTo>
                  <a:lnTo>
                    <a:pt x="75670" y="1304131"/>
                  </a:lnTo>
                  <a:lnTo>
                    <a:pt x="74599" y="1289564"/>
                  </a:lnTo>
                  <a:lnTo>
                    <a:pt x="68145" y="1276461"/>
                  </a:lnTo>
                  <a:lnTo>
                    <a:pt x="66509" y="1275030"/>
                  </a:lnTo>
                  <a:close/>
                </a:path>
                <a:path w="789304" h="1337945">
                  <a:moveTo>
                    <a:pt x="767018" y="0"/>
                  </a:moveTo>
                  <a:lnTo>
                    <a:pt x="44466" y="1262413"/>
                  </a:lnTo>
                  <a:lnTo>
                    <a:pt x="56761" y="1266496"/>
                  </a:lnTo>
                  <a:lnTo>
                    <a:pt x="66509" y="1275030"/>
                  </a:lnTo>
                  <a:lnTo>
                    <a:pt x="789063" y="12617"/>
                  </a:lnTo>
                  <a:lnTo>
                    <a:pt x="767018" y="0"/>
                  </a:lnTo>
                  <a:close/>
                </a:path>
              </a:pathLst>
            </a:custGeom>
            <a:solidFill>
              <a:srgbClr val="385723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51">
              <a:extLst>
                <a:ext uri="{FF2B5EF4-FFF2-40B4-BE49-F238E27FC236}">
                  <a16:creationId xmlns:a16="http://schemas.microsoft.com/office/drawing/2014/main" id="{4A7589D9-2941-A1CB-7A1C-582EAA31EBBF}"/>
                </a:ext>
              </a:extLst>
            </p:cNvPr>
            <p:cNvSpPr/>
            <p:nvPr/>
          </p:nvSpPr>
          <p:spPr>
            <a:xfrm>
              <a:off x="8710774" y="2985274"/>
              <a:ext cx="828675" cy="1184275"/>
            </a:xfrm>
            <a:custGeom>
              <a:avLst/>
              <a:gdLst/>
              <a:ahLst/>
              <a:cxnLst/>
              <a:rect l="l" t="t" r="r" b="b"/>
              <a:pathLst>
                <a:path w="828675" h="1184275">
                  <a:moveTo>
                    <a:pt x="824" y="1171976"/>
                  </a:moveTo>
                  <a:lnTo>
                    <a:pt x="0" y="1181465"/>
                  </a:lnTo>
                  <a:lnTo>
                    <a:pt x="25057" y="1183642"/>
                  </a:lnTo>
                  <a:lnTo>
                    <a:pt x="38350" y="1183830"/>
                  </a:lnTo>
                  <a:lnTo>
                    <a:pt x="38484" y="1174306"/>
                  </a:lnTo>
                  <a:lnTo>
                    <a:pt x="25364" y="1174121"/>
                  </a:lnTo>
                  <a:lnTo>
                    <a:pt x="25504" y="1174121"/>
                  </a:lnTo>
                  <a:lnTo>
                    <a:pt x="824" y="1171976"/>
                  </a:lnTo>
                  <a:close/>
                </a:path>
                <a:path w="828675" h="1184275">
                  <a:moveTo>
                    <a:pt x="25531" y="1174123"/>
                  </a:moveTo>
                  <a:lnTo>
                    <a:pt x="25708" y="1174139"/>
                  </a:lnTo>
                  <a:lnTo>
                    <a:pt x="26622" y="1174139"/>
                  </a:lnTo>
                  <a:lnTo>
                    <a:pt x="25531" y="1174123"/>
                  </a:lnTo>
                  <a:close/>
                </a:path>
                <a:path w="828675" h="1184275">
                  <a:moveTo>
                    <a:pt x="25504" y="1174121"/>
                  </a:moveTo>
                  <a:lnTo>
                    <a:pt x="25364" y="1174121"/>
                  </a:lnTo>
                  <a:lnTo>
                    <a:pt x="25531" y="1174123"/>
                  </a:lnTo>
                  <a:close/>
                </a:path>
                <a:path w="828675" h="1184275">
                  <a:moveTo>
                    <a:pt x="75737" y="1173085"/>
                  </a:moveTo>
                  <a:lnTo>
                    <a:pt x="66704" y="1173582"/>
                  </a:lnTo>
                  <a:lnTo>
                    <a:pt x="67227" y="1183093"/>
                  </a:lnTo>
                  <a:lnTo>
                    <a:pt x="76564" y="1182579"/>
                  </a:lnTo>
                  <a:lnTo>
                    <a:pt x="102736" y="1179410"/>
                  </a:lnTo>
                  <a:lnTo>
                    <a:pt x="105680" y="1178867"/>
                  </a:lnTo>
                  <a:lnTo>
                    <a:pt x="104617" y="1173105"/>
                  </a:lnTo>
                  <a:lnTo>
                    <a:pt x="75573" y="1173105"/>
                  </a:lnTo>
                  <a:lnTo>
                    <a:pt x="75737" y="1173085"/>
                  </a:lnTo>
                  <a:close/>
                </a:path>
                <a:path w="828675" h="1184275">
                  <a:moveTo>
                    <a:pt x="104612" y="1173077"/>
                  </a:moveTo>
                  <a:lnTo>
                    <a:pt x="75794" y="1173085"/>
                  </a:lnTo>
                  <a:lnTo>
                    <a:pt x="75573" y="1173105"/>
                  </a:lnTo>
                  <a:lnTo>
                    <a:pt x="104617" y="1173105"/>
                  </a:lnTo>
                  <a:close/>
                </a:path>
                <a:path w="828675" h="1184275">
                  <a:moveTo>
                    <a:pt x="104039" y="1169972"/>
                  </a:moveTo>
                  <a:lnTo>
                    <a:pt x="101445" y="1169972"/>
                  </a:lnTo>
                  <a:lnTo>
                    <a:pt x="75737" y="1173085"/>
                  </a:lnTo>
                  <a:lnTo>
                    <a:pt x="75885" y="1173077"/>
                  </a:lnTo>
                  <a:lnTo>
                    <a:pt x="104612" y="1173077"/>
                  </a:lnTo>
                  <a:lnTo>
                    <a:pt x="104039" y="1169972"/>
                  </a:lnTo>
                  <a:close/>
                </a:path>
                <a:path w="828675" h="1184275">
                  <a:moveTo>
                    <a:pt x="103952" y="1169499"/>
                  </a:moveTo>
                  <a:lnTo>
                    <a:pt x="101295" y="1169990"/>
                  </a:lnTo>
                  <a:lnTo>
                    <a:pt x="101445" y="1169972"/>
                  </a:lnTo>
                  <a:lnTo>
                    <a:pt x="104039" y="1169972"/>
                  </a:lnTo>
                  <a:lnTo>
                    <a:pt x="103952" y="1169499"/>
                  </a:lnTo>
                  <a:close/>
                </a:path>
                <a:path w="828675" h="1184275">
                  <a:moveTo>
                    <a:pt x="169626" y="1158791"/>
                  </a:moveTo>
                  <a:lnTo>
                    <a:pt x="153278" y="1158791"/>
                  </a:lnTo>
                  <a:lnTo>
                    <a:pt x="131719" y="1164092"/>
                  </a:lnTo>
                  <a:lnTo>
                    <a:pt x="133993" y="1173341"/>
                  </a:lnTo>
                  <a:lnTo>
                    <a:pt x="155681" y="1168008"/>
                  </a:lnTo>
                  <a:lnTo>
                    <a:pt x="171011" y="1163327"/>
                  </a:lnTo>
                  <a:lnTo>
                    <a:pt x="169626" y="1158791"/>
                  </a:lnTo>
                  <a:close/>
                </a:path>
                <a:path w="828675" h="1184275">
                  <a:moveTo>
                    <a:pt x="168229" y="1154217"/>
                  </a:moveTo>
                  <a:lnTo>
                    <a:pt x="153149" y="1158823"/>
                  </a:lnTo>
                  <a:lnTo>
                    <a:pt x="153278" y="1158791"/>
                  </a:lnTo>
                  <a:lnTo>
                    <a:pt x="169626" y="1158791"/>
                  </a:lnTo>
                  <a:lnTo>
                    <a:pt x="168229" y="1154217"/>
                  </a:lnTo>
                  <a:close/>
                </a:path>
                <a:path w="828675" h="1184275">
                  <a:moveTo>
                    <a:pt x="230321" y="1141227"/>
                  </a:moveTo>
                  <a:lnTo>
                    <a:pt x="205750" y="1141227"/>
                  </a:lnTo>
                  <a:lnTo>
                    <a:pt x="195045" y="1145117"/>
                  </a:lnTo>
                  <a:lnTo>
                    <a:pt x="198297" y="1154069"/>
                  </a:lnTo>
                  <a:lnTo>
                    <a:pt x="209114" y="1150139"/>
                  </a:lnTo>
                  <a:lnTo>
                    <a:pt x="230321" y="1141227"/>
                  </a:lnTo>
                  <a:close/>
                </a:path>
                <a:path w="828675" h="1184275">
                  <a:moveTo>
                    <a:pt x="230155" y="1130965"/>
                  </a:moveTo>
                  <a:lnTo>
                    <a:pt x="205654" y="1141261"/>
                  </a:lnTo>
                  <a:lnTo>
                    <a:pt x="230321" y="1141227"/>
                  </a:lnTo>
                  <a:lnTo>
                    <a:pt x="233845" y="1139746"/>
                  </a:lnTo>
                  <a:lnTo>
                    <a:pt x="230155" y="1130965"/>
                  </a:lnTo>
                  <a:close/>
                </a:path>
                <a:path w="828675" h="1184275">
                  <a:moveTo>
                    <a:pt x="278752" y="1117580"/>
                  </a:moveTo>
                  <a:lnTo>
                    <a:pt x="258475" y="1117580"/>
                  </a:lnTo>
                  <a:lnTo>
                    <a:pt x="255791" y="1118858"/>
                  </a:lnTo>
                  <a:lnTo>
                    <a:pt x="259887" y="1127457"/>
                  </a:lnTo>
                  <a:lnTo>
                    <a:pt x="262666" y="1126134"/>
                  </a:lnTo>
                  <a:lnTo>
                    <a:pt x="278752" y="1117580"/>
                  </a:lnTo>
                  <a:close/>
                </a:path>
                <a:path w="828675" h="1184275">
                  <a:moveTo>
                    <a:pt x="290477" y="1103571"/>
                  </a:moveTo>
                  <a:lnTo>
                    <a:pt x="284811" y="1103571"/>
                  </a:lnTo>
                  <a:lnTo>
                    <a:pt x="258368" y="1117631"/>
                  </a:lnTo>
                  <a:lnTo>
                    <a:pt x="278752" y="1117580"/>
                  </a:lnTo>
                  <a:lnTo>
                    <a:pt x="289372" y="1111934"/>
                  </a:lnTo>
                  <a:lnTo>
                    <a:pt x="293844" y="1109308"/>
                  </a:lnTo>
                  <a:lnTo>
                    <a:pt x="290477" y="1103571"/>
                  </a:lnTo>
                  <a:close/>
                </a:path>
                <a:path w="828675" h="1184275">
                  <a:moveTo>
                    <a:pt x="289022" y="1101093"/>
                  </a:moveTo>
                  <a:lnTo>
                    <a:pt x="284732" y="1103613"/>
                  </a:lnTo>
                  <a:lnTo>
                    <a:pt x="290477" y="1103571"/>
                  </a:lnTo>
                  <a:lnTo>
                    <a:pt x="289022" y="1101093"/>
                  </a:lnTo>
                  <a:close/>
                </a:path>
                <a:path w="828675" h="1184275">
                  <a:moveTo>
                    <a:pt x="344985" y="1065422"/>
                  </a:moveTo>
                  <a:lnTo>
                    <a:pt x="313331" y="1086628"/>
                  </a:lnTo>
                  <a:lnTo>
                    <a:pt x="318632" y="1094541"/>
                  </a:lnTo>
                  <a:lnTo>
                    <a:pt x="350286" y="1073335"/>
                  </a:lnTo>
                  <a:lnTo>
                    <a:pt x="344985" y="1065422"/>
                  </a:lnTo>
                  <a:close/>
                </a:path>
                <a:path w="828675" h="1184275">
                  <a:moveTo>
                    <a:pt x="398157" y="1025847"/>
                  </a:moveTo>
                  <a:lnTo>
                    <a:pt x="368153" y="1049328"/>
                  </a:lnTo>
                  <a:lnTo>
                    <a:pt x="374023" y="1056829"/>
                  </a:lnTo>
                  <a:lnTo>
                    <a:pt x="404027" y="1033349"/>
                  </a:lnTo>
                  <a:lnTo>
                    <a:pt x="398157" y="1025847"/>
                  </a:lnTo>
                  <a:close/>
                </a:path>
                <a:path w="828675" h="1184275">
                  <a:moveTo>
                    <a:pt x="448379" y="982541"/>
                  </a:moveTo>
                  <a:lnTo>
                    <a:pt x="420057" y="1008026"/>
                  </a:lnTo>
                  <a:lnTo>
                    <a:pt x="426429" y="1015108"/>
                  </a:lnTo>
                  <a:lnTo>
                    <a:pt x="454750" y="989622"/>
                  </a:lnTo>
                  <a:lnTo>
                    <a:pt x="448379" y="982541"/>
                  </a:lnTo>
                  <a:close/>
                </a:path>
                <a:path w="828675" h="1184275">
                  <a:moveTo>
                    <a:pt x="495678" y="936033"/>
                  </a:moveTo>
                  <a:lnTo>
                    <a:pt x="469071" y="963303"/>
                  </a:lnTo>
                  <a:lnTo>
                    <a:pt x="475889" y="969954"/>
                  </a:lnTo>
                  <a:lnTo>
                    <a:pt x="502497" y="942685"/>
                  </a:lnTo>
                  <a:lnTo>
                    <a:pt x="495678" y="936033"/>
                  </a:lnTo>
                  <a:close/>
                </a:path>
                <a:path w="828675" h="1184275">
                  <a:moveTo>
                    <a:pt x="540080" y="886731"/>
                  </a:moveTo>
                  <a:lnTo>
                    <a:pt x="515223" y="915606"/>
                  </a:lnTo>
                  <a:lnTo>
                    <a:pt x="522442" y="921820"/>
                  </a:lnTo>
                  <a:lnTo>
                    <a:pt x="547298" y="892945"/>
                  </a:lnTo>
                  <a:lnTo>
                    <a:pt x="540080" y="886731"/>
                  </a:lnTo>
                  <a:close/>
                </a:path>
                <a:path w="828675" h="1184275">
                  <a:moveTo>
                    <a:pt x="581590" y="834962"/>
                  </a:moveTo>
                  <a:lnTo>
                    <a:pt x="558530" y="865292"/>
                  </a:lnTo>
                  <a:lnTo>
                    <a:pt x="566113" y="871057"/>
                  </a:lnTo>
                  <a:lnTo>
                    <a:pt x="589173" y="840728"/>
                  </a:lnTo>
                  <a:lnTo>
                    <a:pt x="581590" y="834962"/>
                  </a:lnTo>
                  <a:close/>
                </a:path>
                <a:path w="828675" h="1184275">
                  <a:moveTo>
                    <a:pt x="613760" y="807716"/>
                  </a:moveTo>
                  <a:lnTo>
                    <a:pt x="602306" y="807716"/>
                  </a:lnTo>
                  <a:lnTo>
                    <a:pt x="598885" y="812215"/>
                  </a:lnTo>
                  <a:lnTo>
                    <a:pt x="606468" y="817980"/>
                  </a:lnTo>
                  <a:lnTo>
                    <a:pt x="609974" y="813367"/>
                  </a:lnTo>
                  <a:lnTo>
                    <a:pt x="613760" y="807716"/>
                  </a:lnTo>
                  <a:close/>
                </a:path>
                <a:path w="828675" h="1184275">
                  <a:moveTo>
                    <a:pt x="620198" y="780989"/>
                  </a:moveTo>
                  <a:lnTo>
                    <a:pt x="602216" y="807834"/>
                  </a:lnTo>
                  <a:lnTo>
                    <a:pt x="613760" y="807716"/>
                  </a:lnTo>
                  <a:lnTo>
                    <a:pt x="628111" y="786290"/>
                  </a:lnTo>
                  <a:lnTo>
                    <a:pt x="620198" y="780989"/>
                  </a:lnTo>
                  <a:close/>
                </a:path>
                <a:path w="828675" h="1184275">
                  <a:moveTo>
                    <a:pt x="654346" y="746633"/>
                  </a:moveTo>
                  <a:lnTo>
                    <a:pt x="643210" y="746633"/>
                  </a:lnTo>
                  <a:lnTo>
                    <a:pt x="636099" y="757248"/>
                  </a:lnTo>
                  <a:lnTo>
                    <a:pt x="644014" y="762548"/>
                  </a:lnTo>
                  <a:lnTo>
                    <a:pt x="651183" y="751845"/>
                  </a:lnTo>
                  <a:lnTo>
                    <a:pt x="654346" y="746633"/>
                  </a:lnTo>
                  <a:close/>
                </a:path>
                <a:path w="828675" h="1184275">
                  <a:moveTo>
                    <a:pt x="656231" y="725163"/>
                  </a:moveTo>
                  <a:lnTo>
                    <a:pt x="643150" y="746722"/>
                  </a:lnTo>
                  <a:lnTo>
                    <a:pt x="654346" y="746633"/>
                  </a:lnTo>
                  <a:lnTo>
                    <a:pt x="664375" y="730103"/>
                  </a:lnTo>
                  <a:lnTo>
                    <a:pt x="656231" y="725163"/>
                  </a:lnTo>
                  <a:close/>
                </a:path>
                <a:path w="828675" h="1184275">
                  <a:moveTo>
                    <a:pt x="691654" y="682357"/>
                  </a:moveTo>
                  <a:lnTo>
                    <a:pt x="680890" y="682357"/>
                  </a:lnTo>
                  <a:lnTo>
                    <a:pt x="670553" y="700605"/>
                  </a:lnTo>
                  <a:lnTo>
                    <a:pt x="678841" y="705299"/>
                  </a:lnTo>
                  <a:lnTo>
                    <a:pt x="689212" y="686988"/>
                  </a:lnTo>
                  <a:lnTo>
                    <a:pt x="691654" y="682357"/>
                  </a:lnTo>
                  <a:close/>
                </a:path>
                <a:path w="828675" h="1184275">
                  <a:moveTo>
                    <a:pt x="688807" y="667331"/>
                  </a:moveTo>
                  <a:lnTo>
                    <a:pt x="680848" y="682430"/>
                  </a:lnTo>
                  <a:lnTo>
                    <a:pt x="691654" y="682357"/>
                  </a:lnTo>
                  <a:lnTo>
                    <a:pt x="697233" y="671774"/>
                  </a:lnTo>
                  <a:lnTo>
                    <a:pt x="688807" y="667331"/>
                  </a:lnTo>
                  <a:close/>
                </a:path>
                <a:path w="828675" h="1184275">
                  <a:moveTo>
                    <a:pt x="725486" y="615088"/>
                  </a:moveTo>
                  <a:lnTo>
                    <a:pt x="715040" y="615088"/>
                  </a:lnTo>
                  <a:lnTo>
                    <a:pt x="701851" y="642073"/>
                  </a:lnTo>
                  <a:lnTo>
                    <a:pt x="710408" y="646256"/>
                  </a:lnTo>
                  <a:lnTo>
                    <a:pt x="723629" y="619205"/>
                  </a:lnTo>
                  <a:lnTo>
                    <a:pt x="725486" y="615088"/>
                  </a:lnTo>
                  <a:close/>
                </a:path>
                <a:path w="828675" h="1184275">
                  <a:moveTo>
                    <a:pt x="718292" y="607870"/>
                  </a:moveTo>
                  <a:lnTo>
                    <a:pt x="715013" y="615144"/>
                  </a:lnTo>
                  <a:lnTo>
                    <a:pt x="725486" y="615088"/>
                  </a:lnTo>
                  <a:lnTo>
                    <a:pt x="726975" y="611786"/>
                  </a:lnTo>
                  <a:lnTo>
                    <a:pt x="718292" y="607870"/>
                  </a:lnTo>
                  <a:close/>
                </a:path>
                <a:path w="828675" h="1184275">
                  <a:moveTo>
                    <a:pt x="740966" y="580454"/>
                  </a:moveTo>
                  <a:lnTo>
                    <a:pt x="730660" y="580454"/>
                  </a:lnTo>
                  <a:lnTo>
                    <a:pt x="730042" y="581822"/>
                  </a:lnTo>
                  <a:lnTo>
                    <a:pt x="738724" y="585739"/>
                  </a:lnTo>
                  <a:lnTo>
                    <a:pt x="739373" y="584302"/>
                  </a:lnTo>
                  <a:lnTo>
                    <a:pt x="740966" y="580454"/>
                  </a:lnTo>
                  <a:close/>
                </a:path>
                <a:path w="828675" h="1184275">
                  <a:moveTo>
                    <a:pt x="744597" y="546774"/>
                  </a:moveTo>
                  <a:lnTo>
                    <a:pt x="730618" y="580546"/>
                  </a:lnTo>
                  <a:lnTo>
                    <a:pt x="740966" y="580454"/>
                  </a:lnTo>
                  <a:lnTo>
                    <a:pt x="753398" y="550416"/>
                  </a:lnTo>
                  <a:lnTo>
                    <a:pt x="744597" y="546774"/>
                  </a:lnTo>
                  <a:close/>
                </a:path>
                <a:path w="828675" h="1184275">
                  <a:moveTo>
                    <a:pt x="769490" y="507396"/>
                  </a:moveTo>
                  <a:lnTo>
                    <a:pt x="759446" y="507396"/>
                  </a:lnTo>
                  <a:lnTo>
                    <a:pt x="754639" y="520192"/>
                  </a:lnTo>
                  <a:lnTo>
                    <a:pt x="763555" y="523540"/>
                  </a:lnTo>
                  <a:lnTo>
                    <a:pt x="768391" y="510667"/>
                  </a:lnTo>
                  <a:lnTo>
                    <a:pt x="769490" y="507396"/>
                  </a:lnTo>
                  <a:close/>
                </a:path>
                <a:path w="828675" h="1184275">
                  <a:moveTo>
                    <a:pt x="767172" y="484394"/>
                  </a:moveTo>
                  <a:lnTo>
                    <a:pt x="759405" y="507503"/>
                  </a:lnTo>
                  <a:lnTo>
                    <a:pt x="769490" y="507396"/>
                  </a:lnTo>
                  <a:lnTo>
                    <a:pt x="776201" y="487429"/>
                  </a:lnTo>
                  <a:lnTo>
                    <a:pt x="767172" y="484394"/>
                  </a:lnTo>
                  <a:close/>
                </a:path>
                <a:path w="828675" h="1184275">
                  <a:moveTo>
                    <a:pt x="793037" y="432297"/>
                  </a:moveTo>
                  <a:lnTo>
                    <a:pt x="783205" y="432297"/>
                  </a:lnTo>
                  <a:lnTo>
                    <a:pt x="775776" y="457329"/>
                  </a:lnTo>
                  <a:lnTo>
                    <a:pt x="784909" y="460039"/>
                  </a:lnTo>
                  <a:lnTo>
                    <a:pt x="792361" y="434924"/>
                  </a:lnTo>
                  <a:lnTo>
                    <a:pt x="793037" y="432297"/>
                  </a:lnTo>
                  <a:close/>
                </a:path>
                <a:path w="828675" h="1184275">
                  <a:moveTo>
                    <a:pt x="786146" y="420855"/>
                  </a:moveTo>
                  <a:lnTo>
                    <a:pt x="783176" y="432395"/>
                  </a:lnTo>
                  <a:lnTo>
                    <a:pt x="793037" y="432297"/>
                  </a:lnTo>
                  <a:lnTo>
                    <a:pt x="795370" y="423228"/>
                  </a:lnTo>
                  <a:lnTo>
                    <a:pt x="786146" y="420855"/>
                  </a:lnTo>
                  <a:close/>
                </a:path>
                <a:path w="828675" h="1184275">
                  <a:moveTo>
                    <a:pt x="810421" y="358399"/>
                  </a:moveTo>
                  <a:lnTo>
                    <a:pt x="800751" y="358399"/>
                  </a:lnTo>
                  <a:lnTo>
                    <a:pt x="793150" y="393338"/>
                  </a:lnTo>
                  <a:lnTo>
                    <a:pt x="802457" y="395362"/>
                  </a:lnTo>
                  <a:lnTo>
                    <a:pt x="810078" y="360333"/>
                  </a:lnTo>
                  <a:lnTo>
                    <a:pt x="810421" y="358399"/>
                  </a:lnTo>
                  <a:close/>
                </a:path>
                <a:path w="828675" h="1184275">
                  <a:moveTo>
                    <a:pt x="801124" y="356271"/>
                  </a:moveTo>
                  <a:lnTo>
                    <a:pt x="800733" y="358483"/>
                  </a:lnTo>
                  <a:lnTo>
                    <a:pt x="810421" y="358399"/>
                  </a:lnTo>
                  <a:lnTo>
                    <a:pt x="810503" y="357934"/>
                  </a:lnTo>
                  <a:lnTo>
                    <a:pt x="801124" y="356271"/>
                  </a:lnTo>
                  <a:close/>
                </a:path>
                <a:path w="828675" h="1184275">
                  <a:moveTo>
                    <a:pt x="816790" y="322096"/>
                  </a:moveTo>
                  <a:lnTo>
                    <a:pt x="807181" y="322096"/>
                  </a:lnTo>
                  <a:lnTo>
                    <a:pt x="806110" y="328136"/>
                  </a:lnTo>
                  <a:lnTo>
                    <a:pt x="815489" y="329797"/>
                  </a:lnTo>
                  <a:lnTo>
                    <a:pt x="816576" y="323663"/>
                  </a:lnTo>
                  <a:lnTo>
                    <a:pt x="816790" y="322096"/>
                  </a:lnTo>
                  <a:close/>
                </a:path>
                <a:path w="828675" h="1184275">
                  <a:moveTo>
                    <a:pt x="811460" y="290610"/>
                  </a:moveTo>
                  <a:lnTo>
                    <a:pt x="807166" y="322180"/>
                  </a:lnTo>
                  <a:lnTo>
                    <a:pt x="816790" y="322096"/>
                  </a:lnTo>
                  <a:lnTo>
                    <a:pt x="820897" y="291894"/>
                  </a:lnTo>
                  <a:lnTo>
                    <a:pt x="811460" y="290610"/>
                  </a:lnTo>
                  <a:close/>
                </a:path>
                <a:path w="828675" h="1184275">
                  <a:moveTo>
                    <a:pt x="824862" y="251176"/>
                  </a:moveTo>
                  <a:lnTo>
                    <a:pt x="815329" y="251176"/>
                  </a:lnTo>
                  <a:lnTo>
                    <a:pt x="814280" y="262378"/>
                  </a:lnTo>
                  <a:lnTo>
                    <a:pt x="823763" y="263267"/>
                  </a:lnTo>
                  <a:lnTo>
                    <a:pt x="824823" y="251961"/>
                  </a:lnTo>
                  <a:lnTo>
                    <a:pt x="824862" y="251176"/>
                  </a:lnTo>
                  <a:close/>
                </a:path>
                <a:path w="828675" h="1184275">
                  <a:moveTo>
                    <a:pt x="816648" y="224567"/>
                  </a:moveTo>
                  <a:lnTo>
                    <a:pt x="815319" y="251287"/>
                  </a:lnTo>
                  <a:lnTo>
                    <a:pt x="824862" y="251176"/>
                  </a:lnTo>
                  <a:lnTo>
                    <a:pt x="826161" y="225041"/>
                  </a:lnTo>
                  <a:lnTo>
                    <a:pt x="816648" y="224567"/>
                  </a:lnTo>
                  <a:close/>
                </a:path>
                <a:path w="828675" h="1184275">
                  <a:moveTo>
                    <a:pt x="826689" y="183033"/>
                  </a:moveTo>
                  <a:lnTo>
                    <a:pt x="817163" y="183033"/>
                  </a:lnTo>
                  <a:lnTo>
                    <a:pt x="817112" y="196221"/>
                  </a:lnTo>
                  <a:lnTo>
                    <a:pt x="826637" y="196258"/>
                  </a:lnTo>
                  <a:lnTo>
                    <a:pt x="826689" y="183033"/>
                  </a:lnTo>
                  <a:close/>
                </a:path>
                <a:path w="828675" h="1184275">
                  <a:moveTo>
                    <a:pt x="825581" y="157953"/>
                  </a:moveTo>
                  <a:lnTo>
                    <a:pt x="816065" y="158375"/>
                  </a:lnTo>
                  <a:lnTo>
                    <a:pt x="817163" y="183138"/>
                  </a:lnTo>
                  <a:lnTo>
                    <a:pt x="826689" y="183033"/>
                  </a:lnTo>
                  <a:lnTo>
                    <a:pt x="825581" y="157953"/>
                  </a:lnTo>
                  <a:close/>
                </a:path>
                <a:path w="828675" h="1184275">
                  <a:moveTo>
                    <a:pt x="822219" y="118295"/>
                  </a:moveTo>
                  <a:lnTo>
                    <a:pt x="812651" y="118295"/>
                  </a:lnTo>
                  <a:lnTo>
                    <a:pt x="812683" y="118549"/>
                  </a:lnTo>
                  <a:lnTo>
                    <a:pt x="813782" y="130141"/>
                  </a:lnTo>
                  <a:lnTo>
                    <a:pt x="823264" y="129236"/>
                  </a:lnTo>
                  <a:lnTo>
                    <a:pt x="822219" y="118295"/>
                  </a:lnTo>
                  <a:close/>
                </a:path>
                <a:path w="828675" h="1184275">
                  <a:moveTo>
                    <a:pt x="812662" y="118412"/>
                  </a:moveTo>
                  <a:lnTo>
                    <a:pt x="812675" y="118549"/>
                  </a:lnTo>
                  <a:lnTo>
                    <a:pt x="812662" y="118412"/>
                  </a:lnTo>
                  <a:close/>
                </a:path>
                <a:path w="828675" h="1184275">
                  <a:moveTo>
                    <a:pt x="818211" y="91226"/>
                  </a:moveTo>
                  <a:lnTo>
                    <a:pt x="808791" y="92641"/>
                  </a:lnTo>
                  <a:lnTo>
                    <a:pt x="812662" y="118412"/>
                  </a:lnTo>
                  <a:lnTo>
                    <a:pt x="822219" y="118295"/>
                  </a:lnTo>
                  <a:lnTo>
                    <a:pt x="822120" y="117262"/>
                  </a:lnTo>
                  <a:lnTo>
                    <a:pt x="818211" y="91226"/>
                  </a:lnTo>
                  <a:close/>
                </a:path>
                <a:path w="828675" h="1184275">
                  <a:moveTo>
                    <a:pt x="811492" y="57593"/>
                  </a:moveTo>
                  <a:lnTo>
                    <a:pt x="801761" y="57593"/>
                  </a:lnTo>
                  <a:lnTo>
                    <a:pt x="801858" y="57976"/>
                  </a:lnTo>
                  <a:lnTo>
                    <a:pt x="803287" y="64885"/>
                  </a:lnTo>
                  <a:lnTo>
                    <a:pt x="812610" y="62934"/>
                  </a:lnTo>
                  <a:lnTo>
                    <a:pt x="811492" y="57593"/>
                  </a:lnTo>
                  <a:close/>
                </a:path>
                <a:path w="828675" h="1184275">
                  <a:moveTo>
                    <a:pt x="801800" y="57778"/>
                  </a:moveTo>
                  <a:lnTo>
                    <a:pt x="801841" y="57976"/>
                  </a:lnTo>
                  <a:lnTo>
                    <a:pt x="801800" y="57778"/>
                  </a:lnTo>
                  <a:close/>
                </a:path>
                <a:path w="828675" h="1184275">
                  <a:moveTo>
                    <a:pt x="808557" y="47096"/>
                  </a:moveTo>
                  <a:lnTo>
                    <a:pt x="799469" y="49950"/>
                  </a:lnTo>
                  <a:lnTo>
                    <a:pt x="801800" y="57778"/>
                  </a:lnTo>
                  <a:lnTo>
                    <a:pt x="801761" y="57593"/>
                  </a:lnTo>
                  <a:lnTo>
                    <a:pt x="811492" y="57593"/>
                  </a:lnTo>
                  <a:lnTo>
                    <a:pt x="811043" y="55448"/>
                  </a:lnTo>
                  <a:lnTo>
                    <a:pt x="808557" y="47096"/>
                  </a:lnTo>
                  <a:close/>
                </a:path>
                <a:path w="828675" h="1184275">
                  <a:moveTo>
                    <a:pt x="788974" y="0"/>
                  </a:moveTo>
                  <a:lnTo>
                    <a:pt x="779960" y="56076"/>
                  </a:lnTo>
                  <a:lnTo>
                    <a:pt x="799469" y="49950"/>
                  </a:lnTo>
                  <a:lnTo>
                    <a:pt x="795823" y="37708"/>
                  </a:lnTo>
                  <a:lnTo>
                    <a:pt x="804953" y="34991"/>
                  </a:lnTo>
                  <a:lnTo>
                    <a:pt x="822762" y="34991"/>
                  </a:lnTo>
                  <a:lnTo>
                    <a:pt x="788974" y="0"/>
                  </a:lnTo>
                  <a:close/>
                </a:path>
                <a:path w="828675" h="1184275">
                  <a:moveTo>
                    <a:pt x="804953" y="34991"/>
                  </a:moveTo>
                  <a:lnTo>
                    <a:pt x="795823" y="37708"/>
                  </a:lnTo>
                  <a:lnTo>
                    <a:pt x="799469" y="49950"/>
                  </a:lnTo>
                  <a:lnTo>
                    <a:pt x="808557" y="47096"/>
                  </a:lnTo>
                  <a:lnTo>
                    <a:pt x="804953" y="34991"/>
                  </a:lnTo>
                  <a:close/>
                </a:path>
                <a:path w="828675" h="1184275">
                  <a:moveTo>
                    <a:pt x="822762" y="34991"/>
                  </a:moveTo>
                  <a:lnTo>
                    <a:pt x="804953" y="34991"/>
                  </a:lnTo>
                  <a:lnTo>
                    <a:pt x="808557" y="47096"/>
                  </a:lnTo>
                  <a:lnTo>
                    <a:pt x="828427" y="40857"/>
                  </a:lnTo>
                  <a:lnTo>
                    <a:pt x="822762" y="349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7005930-36E1-3247-7B46-CD6C0DA5D96E}"/>
              </a:ext>
            </a:extLst>
          </p:cNvPr>
          <p:cNvSpPr txBox="1">
            <a:spLocks/>
          </p:cNvSpPr>
          <p:nvPr/>
        </p:nvSpPr>
        <p:spPr>
          <a:xfrm>
            <a:off x="739303" y="4626462"/>
            <a:ext cx="527884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F6F521A-DAB1-7693-CF15-82609A3B8F71}"/>
              </a:ext>
            </a:extLst>
          </p:cNvPr>
          <p:cNvSpPr txBox="1">
            <a:spLocks/>
          </p:cNvSpPr>
          <p:nvPr/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43219-1D49-F14C-A838-5217058B6C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6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4" grpId="0"/>
      <p:bldP spid="106" grpId="0"/>
      <p:bldP spid="108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0386" y="4626414"/>
            <a:ext cx="5278840" cy="273844"/>
          </a:xfrm>
        </p:spPr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9AD495CD-41AD-EB44-D125-182B9E978E18}"/>
              </a:ext>
            </a:extLst>
          </p:cNvPr>
          <p:cNvSpPr txBox="1">
            <a:spLocks/>
          </p:cNvSpPr>
          <p:nvPr/>
        </p:nvSpPr>
        <p:spPr>
          <a:xfrm>
            <a:off x="279019" y="295686"/>
            <a:ext cx="8879085" cy="63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Rydberg blockade effect</a:t>
            </a:r>
          </a:p>
        </p:txBody>
      </p:sp>
      <p:sp>
        <p:nvSpPr>
          <p:cNvPr id="102" name="object 36">
            <a:extLst>
              <a:ext uri="{FF2B5EF4-FFF2-40B4-BE49-F238E27FC236}">
                <a16:creationId xmlns:a16="http://schemas.microsoft.com/office/drawing/2014/main" id="{CFA1ED70-1FF3-E947-4959-C2DC5C66C4B6}"/>
              </a:ext>
            </a:extLst>
          </p:cNvPr>
          <p:cNvSpPr txBox="1"/>
          <p:nvPr/>
        </p:nvSpPr>
        <p:spPr>
          <a:xfrm>
            <a:off x="574637" y="1626867"/>
            <a:ext cx="13741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A" sz="1200" i="1">
                <a:latin typeface="Trebuchet MS"/>
                <a:cs typeface="Trebuchet MS"/>
              </a:rPr>
              <a:t>Rydberg radius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B74C7-96A9-2DFE-F5B9-4FAF6F4D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39" y="1140725"/>
            <a:ext cx="4125424" cy="2862050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EF4C1374-193C-6490-AF5C-2DE2D604667F}"/>
              </a:ext>
            </a:extLst>
          </p:cNvPr>
          <p:cNvPicPr/>
          <p:nvPr/>
        </p:nvPicPr>
        <p:blipFill rotWithShape="1">
          <a:blip r:embed="rId3" cstate="print"/>
          <a:srcRect l="50866" t="22994"/>
          <a:stretch/>
        </p:blipFill>
        <p:spPr>
          <a:xfrm>
            <a:off x="1392891" y="2763266"/>
            <a:ext cx="1467162" cy="1577272"/>
          </a:xfrm>
          <a:prstGeom prst="rect">
            <a:avLst/>
          </a:prstGeom>
        </p:spPr>
      </p:pic>
      <p:pic>
        <p:nvPicPr>
          <p:cNvPr id="7" name="object 18">
            <a:extLst>
              <a:ext uri="{FF2B5EF4-FFF2-40B4-BE49-F238E27FC236}">
                <a16:creationId xmlns:a16="http://schemas.microsoft.com/office/drawing/2014/main" id="{3EECE9F2-B480-F21A-AEFA-6170B45AE38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26472" y="1414240"/>
            <a:ext cx="1583934" cy="622743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0AF4BAA-7277-093E-D685-571106B1DEAD}"/>
              </a:ext>
            </a:extLst>
          </p:cNvPr>
          <p:cNvSpPr txBox="1">
            <a:spLocks/>
          </p:cNvSpPr>
          <p:nvPr/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43219-1D49-F14C-A838-5217058B6C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4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0386" y="4626414"/>
            <a:ext cx="5278840" cy="273844"/>
          </a:xfrm>
        </p:spPr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9AD495CD-41AD-EB44-D125-182B9E978E18}"/>
              </a:ext>
            </a:extLst>
          </p:cNvPr>
          <p:cNvSpPr txBox="1">
            <a:spLocks/>
          </p:cNvSpPr>
          <p:nvPr/>
        </p:nvSpPr>
        <p:spPr>
          <a:xfrm>
            <a:off x="279019" y="295686"/>
            <a:ext cx="8879085" cy="63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Rydberg blockade effect</a:t>
            </a:r>
          </a:p>
        </p:txBody>
      </p:sp>
      <p:sp>
        <p:nvSpPr>
          <p:cNvPr id="102" name="object 36">
            <a:extLst>
              <a:ext uri="{FF2B5EF4-FFF2-40B4-BE49-F238E27FC236}">
                <a16:creationId xmlns:a16="http://schemas.microsoft.com/office/drawing/2014/main" id="{CFA1ED70-1FF3-E947-4959-C2DC5C66C4B6}"/>
              </a:ext>
            </a:extLst>
          </p:cNvPr>
          <p:cNvSpPr txBox="1"/>
          <p:nvPr/>
        </p:nvSpPr>
        <p:spPr>
          <a:xfrm>
            <a:off x="574637" y="1626867"/>
            <a:ext cx="13741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A" sz="1200" i="1">
                <a:latin typeface="Trebuchet MS"/>
                <a:cs typeface="Trebuchet MS"/>
              </a:rPr>
              <a:t>Rydberg radius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18">
            <a:extLst>
              <a:ext uri="{FF2B5EF4-FFF2-40B4-BE49-F238E27FC236}">
                <a16:creationId xmlns:a16="http://schemas.microsoft.com/office/drawing/2014/main" id="{3EECE9F2-B480-F21A-AEFA-6170B45AE38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6472" y="1414240"/>
            <a:ext cx="1583934" cy="622743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0AF4BAA-7277-093E-D685-571106B1DEAD}"/>
              </a:ext>
            </a:extLst>
          </p:cNvPr>
          <p:cNvSpPr txBox="1">
            <a:spLocks/>
          </p:cNvSpPr>
          <p:nvPr/>
        </p:nvSpPr>
        <p:spPr>
          <a:xfrm>
            <a:off x="0" y="4642647"/>
            <a:ext cx="73930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43219-1D49-F14C-A838-5217058B6C5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4601D8B5-53FC-946D-88CF-7ACB56EC624E}"/>
              </a:ext>
            </a:extLst>
          </p:cNvPr>
          <p:cNvGrpSpPr/>
          <p:nvPr/>
        </p:nvGrpSpPr>
        <p:grpSpPr>
          <a:xfrm>
            <a:off x="369651" y="1941080"/>
            <a:ext cx="5529370" cy="1993761"/>
            <a:chOff x="1897124" y="2123788"/>
            <a:chExt cx="7111909" cy="2564388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774D35AC-2B70-F7C2-5FE5-52D7D30F43D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7124" y="2851666"/>
              <a:ext cx="7111909" cy="1089578"/>
            </a:xfrm>
            <a:prstGeom prst="rect">
              <a:avLst/>
            </a:prstGeom>
          </p:spPr>
        </p:pic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C37DB0C7-9555-E468-3513-AE3F87EF0DB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1767" y="4122882"/>
              <a:ext cx="833377" cy="565294"/>
            </a:xfrm>
            <a:prstGeom prst="rect">
              <a:avLst/>
            </a:prstGeom>
          </p:spPr>
        </p:pic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3D11F645-7A6B-FC50-304D-EE859F3C1ABB}"/>
                </a:ext>
              </a:extLst>
            </p:cNvPr>
            <p:cNvSpPr/>
            <p:nvPr/>
          </p:nvSpPr>
          <p:spPr>
            <a:xfrm>
              <a:off x="6074524" y="3751641"/>
              <a:ext cx="97790" cy="286385"/>
            </a:xfrm>
            <a:custGeom>
              <a:avLst/>
              <a:gdLst/>
              <a:ahLst/>
              <a:cxnLst/>
              <a:rect l="l" t="t" r="r" b="b"/>
              <a:pathLst>
                <a:path w="97790" h="286385">
                  <a:moveTo>
                    <a:pt x="11088" y="230190"/>
                  </a:moveTo>
                  <a:lnTo>
                    <a:pt x="0" y="285892"/>
                  </a:lnTo>
                  <a:lnTo>
                    <a:pt x="51215" y="261341"/>
                  </a:lnTo>
                  <a:lnTo>
                    <a:pt x="47475" y="258438"/>
                  </a:lnTo>
                  <a:lnTo>
                    <a:pt x="27326" y="258438"/>
                  </a:lnTo>
                  <a:lnTo>
                    <a:pt x="19400" y="253156"/>
                  </a:lnTo>
                  <a:lnTo>
                    <a:pt x="26653" y="242273"/>
                  </a:lnTo>
                  <a:lnTo>
                    <a:pt x="11088" y="230190"/>
                  </a:lnTo>
                  <a:close/>
                </a:path>
                <a:path w="97790" h="286385">
                  <a:moveTo>
                    <a:pt x="26653" y="242273"/>
                  </a:moveTo>
                  <a:lnTo>
                    <a:pt x="19400" y="253156"/>
                  </a:lnTo>
                  <a:lnTo>
                    <a:pt x="27326" y="258438"/>
                  </a:lnTo>
                  <a:lnTo>
                    <a:pt x="34196" y="248129"/>
                  </a:lnTo>
                  <a:lnTo>
                    <a:pt x="26653" y="242273"/>
                  </a:lnTo>
                  <a:close/>
                </a:path>
                <a:path w="97790" h="286385">
                  <a:moveTo>
                    <a:pt x="34196" y="248129"/>
                  </a:moveTo>
                  <a:lnTo>
                    <a:pt x="27326" y="258438"/>
                  </a:lnTo>
                  <a:lnTo>
                    <a:pt x="47475" y="258438"/>
                  </a:lnTo>
                  <a:lnTo>
                    <a:pt x="34196" y="248129"/>
                  </a:lnTo>
                  <a:close/>
                </a:path>
                <a:path w="97790" h="286385">
                  <a:moveTo>
                    <a:pt x="59750" y="208704"/>
                  </a:moveTo>
                  <a:lnTo>
                    <a:pt x="49024" y="208704"/>
                  </a:lnTo>
                  <a:lnTo>
                    <a:pt x="48769" y="209134"/>
                  </a:lnTo>
                  <a:lnTo>
                    <a:pt x="26653" y="242273"/>
                  </a:lnTo>
                  <a:lnTo>
                    <a:pt x="34196" y="248129"/>
                  </a:lnTo>
                  <a:lnTo>
                    <a:pt x="57089" y="213779"/>
                  </a:lnTo>
                  <a:lnTo>
                    <a:pt x="59750" y="208704"/>
                  </a:lnTo>
                  <a:close/>
                </a:path>
                <a:path w="97790" h="286385">
                  <a:moveTo>
                    <a:pt x="48886" y="208911"/>
                  </a:moveTo>
                  <a:lnTo>
                    <a:pt x="48737" y="209134"/>
                  </a:lnTo>
                  <a:lnTo>
                    <a:pt x="48886" y="208911"/>
                  </a:lnTo>
                  <a:close/>
                </a:path>
                <a:path w="97790" h="286385">
                  <a:moveTo>
                    <a:pt x="49024" y="208704"/>
                  </a:moveTo>
                  <a:lnTo>
                    <a:pt x="48886" y="208911"/>
                  </a:lnTo>
                  <a:lnTo>
                    <a:pt x="48769" y="209134"/>
                  </a:lnTo>
                  <a:lnTo>
                    <a:pt x="49024" y="208704"/>
                  </a:lnTo>
                  <a:close/>
                </a:path>
                <a:path w="97790" h="286385">
                  <a:moveTo>
                    <a:pt x="69111" y="190259"/>
                  </a:moveTo>
                  <a:lnTo>
                    <a:pt x="58666" y="190259"/>
                  </a:lnTo>
                  <a:lnTo>
                    <a:pt x="48886" y="208911"/>
                  </a:lnTo>
                  <a:lnTo>
                    <a:pt x="49024" y="208704"/>
                  </a:lnTo>
                  <a:lnTo>
                    <a:pt x="59750" y="208704"/>
                  </a:lnTo>
                  <a:lnTo>
                    <a:pt x="67166" y="194560"/>
                  </a:lnTo>
                  <a:lnTo>
                    <a:pt x="69111" y="190259"/>
                  </a:lnTo>
                  <a:close/>
                </a:path>
                <a:path w="97790" h="286385">
                  <a:moveTo>
                    <a:pt x="77246" y="171670"/>
                  </a:moveTo>
                  <a:lnTo>
                    <a:pt x="67064" y="171670"/>
                  </a:lnTo>
                  <a:lnTo>
                    <a:pt x="58598" y="190389"/>
                  </a:lnTo>
                  <a:lnTo>
                    <a:pt x="58666" y="190259"/>
                  </a:lnTo>
                  <a:lnTo>
                    <a:pt x="69111" y="190259"/>
                  </a:lnTo>
                  <a:lnTo>
                    <a:pt x="75803" y="175464"/>
                  </a:lnTo>
                  <a:lnTo>
                    <a:pt x="77246" y="171670"/>
                  </a:lnTo>
                  <a:close/>
                </a:path>
                <a:path w="97790" h="286385">
                  <a:moveTo>
                    <a:pt x="84035" y="153206"/>
                  </a:moveTo>
                  <a:lnTo>
                    <a:pt x="74080" y="153206"/>
                  </a:lnTo>
                  <a:lnTo>
                    <a:pt x="67006" y="171800"/>
                  </a:lnTo>
                  <a:lnTo>
                    <a:pt x="67064" y="171670"/>
                  </a:lnTo>
                  <a:lnTo>
                    <a:pt x="77246" y="171670"/>
                  </a:lnTo>
                  <a:lnTo>
                    <a:pt x="83037" y="156448"/>
                  </a:lnTo>
                  <a:lnTo>
                    <a:pt x="84035" y="153206"/>
                  </a:lnTo>
                  <a:close/>
                </a:path>
                <a:path w="97790" h="286385">
                  <a:moveTo>
                    <a:pt x="89465" y="134933"/>
                  </a:moveTo>
                  <a:lnTo>
                    <a:pt x="79695" y="134933"/>
                  </a:lnTo>
                  <a:lnTo>
                    <a:pt x="74025" y="153349"/>
                  </a:lnTo>
                  <a:lnTo>
                    <a:pt x="74080" y="153206"/>
                  </a:lnTo>
                  <a:lnTo>
                    <a:pt x="84035" y="153206"/>
                  </a:lnTo>
                  <a:lnTo>
                    <a:pt x="88846" y="137579"/>
                  </a:lnTo>
                  <a:lnTo>
                    <a:pt x="89465" y="134933"/>
                  </a:lnTo>
                  <a:close/>
                </a:path>
                <a:path w="97790" h="286385">
                  <a:moveTo>
                    <a:pt x="93523" y="116921"/>
                  </a:moveTo>
                  <a:lnTo>
                    <a:pt x="83894" y="116921"/>
                  </a:lnTo>
                  <a:lnTo>
                    <a:pt x="83827" y="117265"/>
                  </a:lnTo>
                  <a:lnTo>
                    <a:pt x="79644" y="135097"/>
                  </a:lnTo>
                  <a:lnTo>
                    <a:pt x="79695" y="134933"/>
                  </a:lnTo>
                  <a:lnTo>
                    <a:pt x="89465" y="134933"/>
                  </a:lnTo>
                  <a:lnTo>
                    <a:pt x="93209" y="118920"/>
                  </a:lnTo>
                  <a:lnTo>
                    <a:pt x="93523" y="116921"/>
                  </a:lnTo>
                  <a:close/>
                </a:path>
                <a:path w="97790" h="286385">
                  <a:moveTo>
                    <a:pt x="83854" y="117093"/>
                  </a:moveTo>
                  <a:lnTo>
                    <a:pt x="83814" y="117265"/>
                  </a:lnTo>
                  <a:lnTo>
                    <a:pt x="83854" y="117093"/>
                  </a:lnTo>
                  <a:close/>
                </a:path>
                <a:path w="97790" h="286385">
                  <a:moveTo>
                    <a:pt x="96204" y="99237"/>
                  </a:moveTo>
                  <a:lnTo>
                    <a:pt x="86666" y="99237"/>
                  </a:lnTo>
                  <a:lnTo>
                    <a:pt x="86621" y="99608"/>
                  </a:lnTo>
                  <a:lnTo>
                    <a:pt x="83854" y="117093"/>
                  </a:lnTo>
                  <a:lnTo>
                    <a:pt x="83894" y="116921"/>
                  </a:lnTo>
                  <a:lnTo>
                    <a:pt x="93523" y="116921"/>
                  </a:lnTo>
                  <a:lnTo>
                    <a:pt x="96103" y="100533"/>
                  </a:lnTo>
                  <a:lnTo>
                    <a:pt x="96204" y="99237"/>
                  </a:lnTo>
                  <a:close/>
                </a:path>
                <a:path w="97790" h="286385">
                  <a:moveTo>
                    <a:pt x="86635" y="99433"/>
                  </a:moveTo>
                  <a:lnTo>
                    <a:pt x="86607" y="99608"/>
                  </a:lnTo>
                  <a:lnTo>
                    <a:pt x="86635" y="99433"/>
                  </a:lnTo>
                  <a:close/>
                </a:path>
                <a:path w="97790" h="286385">
                  <a:moveTo>
                    <a:pt x="97503" y="81949"/>
                  </a:moveTo>
                  <a:lnTo>
                    <a:pt x="87994" y="81949"/>
                  </a:lnTo>
                  <a:lnTo>
                    <a:pt x="87980" y="82348"/>
                  </a:lnTo>
                  <a:lnTo>
                    <a:pt x="87952" y="82487"/>
                  </a:lnTo>
                  <a:lnTo>
                    <a:pt x="86635" y="99433"/>
                  </a:lnTo>
                  <a:lnTo>
                    <a:pt x="86666" y="99237"/>
                  </a:lnTo>
                  <a:lnTo>
                    <a:pt x="96204" y="99237"/>
                  </a:lnTo>
                  <a:lnTo>
                    <a:pt x="97506" y="82487"/>
                  </a:lnTo>
                  <a:lnTo>
                    <a:pt x="97503" y="81949"/>
                  </a:lnTo>
                  <a:close/>
                </a:path>
                <a:path w="97790" h="286385">
                  <a:moveTo>
                    <a:pt x="87979" y="82145"/>
                  </a:moveTo>
                  <a:lnTo>
                    <a:pt x="87963" y="82348"/>
                  </a:lnTo>
                  <a:lnTo>
                    <a:pt x="87979" y="82145"/>
                  </a:lnTo>
                  <a:close/>
                </a:path>
                <a:path w="97790" h="286385">
                  <a:moveTo>
                    <a:pt x="97394" y="65121"/>
                  </a:moveTo>
                  <a:lnTo>
                    <a:pt x="87870" y="65121"/>
                  </a:lnTo>
                  <a:lnTo>
                    <a:pt x="87891" y="65548"/>
                  </a:lnTo>
                  <a:lnTo>
                    <a:pt x="87979" y="82145"/>
                  </a:lnTo>
                  <a:lnTo>
                    <a:pt x="87994" y="81949"/>
                  </a:lnTo>
                  <a:lnTo>
                    <a:pt x="97503" y="81949"/>
                  </a:lnTo>
                  <a:lnTo>
                    <a:pt x="97394" y="65121"/>
                  </a:lnTo>
                  <a:close/>
                </a:path>
                <a:path w="97790" h="286385">
                  <a:moveTo>
                    <a:pt x="87871" y="65339"/>
                  </a:moveTo>
                  <a:lnTo>
                    <a:pt x="87872" y="65548"/>
                  </a:lnTo>
                  <a:lnTo>
                    <a:pt x="87871" y="65339"/>
                  </a:lnTo>
                  <a:close/>
                </a:path>
                <a:path w="97790" h="286385">
                  <a:moveTo>
                    <a:pt x="95848" y="48821"/>
                  </a:moveTo>
                  <a:lnTo>
                    <a:pt x="86278" y="48821"/>
                  </a:lnTo>
                  <a:lnTo>
                    <a:pt x="86344" y="49269"/>
                  </a:lnTo>
                  <a:lnTo>
                    <a:pt x="87871" y="65339"/>
                  </a:lnTo>
                  <a:lnTo>
                    <a:pt x="87870" y="65121"/>
                  </a:lnTo>
                  <a:lnTo>
                    <a:pt x="97394" y="65121"/>
                  </a:lnTo>
                  <a:lnTo>
                    <a:pt x="97392" y="64847"/>
                  </a:lnTo>
                  <a:lnTo>
                    <a:pt x="95848" y="48821"/>
                  </a:lnTo>
                  <a:close/>
                </a:path>
                <a:path w="97790" h="286385">
                  <a:moveTo>
                    <a:pt x="86299" y="49035"/>
                  </a:moveTo>
                  <a:lnTo>
                    <a:pt x="86321" y="49269"/>
                  </a:lnTo>
                  <a:lnTo>
                    <a:pt x="86299" y="49035"/>
                  </a:lnTo>
                  <a:close/>
                </a:path>
                <a:path w="97790" h="286385">
                  <a:moveTo>
                    <a:pt x="92914" y="33108"/>
                  </a:moveTo>
                  <a:lnTo>
                    <a:pt x="83212" y="33108"/>
                  </a:lnTo>
                  <a:lnTo>
                    <a:pt x="83327" y="33573"/>
                  </a:lnTo>
                  <a:lnTo>
                    <a:pt x="86299" y="49035"/>
                  </a:lnTo>
                  <a:lnTo>
                    <a:pt x="86278" y="48821"/>
                  </a:lnTo>
                  <a:lnTo>
                    <a:pt x="95848" y="48821"/>
                  </a:lnTo>
                  <a:lnTo>
                    <a:pt x="95738" y="47680"/>
                  </a:lnTo>
                  <a:lnTo>
                    <a:pt x="92914" y="33108"/>
                  </a:lnTo>
                  <a:close/>
                </a:path>
                <a:path w="97790" h="286385">
                  <a:moveTo>
                    <a:pt x="83259" y="33347"/>
                  </a:moveTo>
                  <a:lnTo>
                    <a:pt x="83303" y="33573"/>
                  </a:lnTo>
                  <a:lnTo>
                    <a:pt x="83259" y="33347"/>
                  </a:lnTo>
                  <a:close/>
                </a:path>
                <a:path w="97790" h="286385">
                  <a:moveTo>
                    <a:pt x="88605" y="18045"/>
                  </a:moveTo>
                  <a:lnTo>
                    <a:pt x="78658" y="18045"/>
                  </a:lnTo>
                  <a:lnTo>
                    <a:pt x="78827" y="18516"/>
                  </a:lnTo>
                  <a:lnTo>
                    <a:pt x="83259" y="33347"/>
                  </a:lnTo>
                  <a:lnTo>
                    <a:pt x="83212" y="33108"/>
                  </a:lnTo>
                  <a:lnTo>
                    <a:pt x="92914" y="33108"/>
                  </a:lnTo>
                  <a:lnTo>
                    <a:pt x="92518" y="31061"/>
                  </a:lnTo>
                  <a:lnTo>
                    <a:pt x="88605" y="18045"/>
                  </a:lnTo>
                  <a:close/>
                </a:path>
                <a:path w="97790" h="286385">
                  <a:moveTo>
                    <a:pt x="78731" y="18287"/>
                  </a:moveTo>
                  <a:lnTo>
                    <a:pt x="78800" y="18516"/>
                  </a:lnTo>
                  <a:lnTo>
                    <a:pt x="78731" y="18287"/>
                  </a:lnTo>
                  <a:close/>
                </a:path>
                <a:path w="97790" h="286385">
                  <a:moveTo>
                    <a:pt x="78658" y="18045"/>
                  </a:moveTo>
                  <a:lnTo>
                    <a:pt x="78731" y="18287"/>
                  </a:lnTo>
                  <a:lnTo>
                    <a:pt x="78827" y="18516"/>
                  </a:lnTo>
                  <a:lnTo>
                    <a:pt x="78658" y="18045"/>
                  </a:lnTo>
                  <a:close/>
                </a:path>
                <a:path w="97790" h="286385">
                  <a:moveTo>
                    <a:pt x="81387" y="0"/>
                  </a:moveTo>
                  <a:lnTo>
                    <a:pt x="72604" y="3685"/>
                  </a:lnTo>
                  <a:lnTo>
                    <a:pt x="78731" y="18287"/>
                  </a:lnTo>
                  <a:lnTo>
                    <a:pt x="78658" y="18045"/>
                  </a:lnTo>
                  <a:lnTo>
                    <a:pt x="88605" y="18045"/>
                  </a:lnTo>
                  <a:lnTo>
                    <a:pt x="87708" y="15062"/>
                  </a:lnTo>
                  <a:lnTo>
                    <a:pt x="813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FE99D7BC-64BE-EB21-FA47-306AF931A3E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281601" y="2101259"/>
              <a:ext cx="669639" cy="71469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0055C2-830E-AE4A-E69D-228FD5F8FB55}"/>
              </a:ext>
            </a:extLst>
          </p:cNvPr>
          <p:cNvSpPr txBox="1"/>
          <p:nvPr/>
        </p:nvSpPr>
        <p:spPr>
          <a:xfrm>
            <a:off x="5345241" y="1442441"/>
            <a:ext cx="32241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Comes from interaction term in our Hamiltonian – will be discussed later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194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 b="1">
                <a:solidFill>
                  <a:schemeClr val="tx2">
                    <a:lumMod val="50000"/>
                  </a:schemeClr>
                </a:solidFill>
                <a:latin typeface="+mj-lt"/>
              </a:rPr>
              <a:t>Connectivity advantage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29164" y="1310258"/>
            <a:ext cx="3293055" cy="2843447"/>
          </a:xfrm>
        </p:spPr>
        <p:txBody>
          <a:bodyPr>
            <a:normAutofit/>
          </a:bodyPr>
          <a:lstStyle/>
          <a:p>
            <a:pPr algn="l" rtl="0" fontAlgn="base"/>
            <a:endParaRPr lang="en-US" b="1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l" rtl="0" fontAlgn="base"/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Yellow: nearest neighbor interaction (superconducting - 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  <a:latin typeface="+mj-lt"/>
              </a:rPr>
              <a:t>transmon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)</a:t>
            </a:r>
          </a:p>
          <a:p>
            <a:pPr algn="l" rtl="0" fontAlgn="base"/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Green: 2D neutral atoms</a:t>
            </a:r>
          </a:p>
          <a:p>
            <a:pPr algn="l" rtl="0" fontAlgn="base"/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Red: 3D neutral atoms</a:t>
            </a:r>
          </a:p>
          <a:p>
            <a:pPr algn="l" rtl="0" fontAlgn="base"/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4D86B-DC09-CE8A-6095-AAE666CA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45" y="1095396"/>
            <a:ext cx="4242319" cy="3113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38A26A-1C9D-EDBB-D9BC-79427C9419DB}"/>
              </a:ext>
            </a:extLst>
          </p:cNvPr>
          <p:cNvSpPr txBox="1"/>
          <p:nvPr/>
        </p:nvSpPr>
        <p:spPr>
          <a:xfrm>
            <a:off x="5102187" y="3873614"/>
            <a:ext cx="3514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2">
                    <a:lumMod val="50000"/>
                  </a:schemeClr>
                </a:solidFill>
                <a:latin typeface="+mj-lt"/>
              </a:rPr>
              <a:t>Figure from https://arxiv.org/pdf/2006.12326</a:t>
            </a:r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26355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The full process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(b) &#10;000000000 &#10;000000 &#10;000000 &#10;000000 &#10;000000 &#10;000000 &#10;Register &#10;loading &#10;Initial &#10;image &#10;000000000 &#10;0 000000 &#10;000000 &#10;Sub-register &#10;Rearranging &#10;Assembled &#10;Image &#10;Quantum &#10;Processing &#10;&lt; 100 ps &#10;Register &#10;readout &#10;000000000 &#10;000000 &#10;00 co &#10;000000 &#10;00 00 &#10;Time &#10;Final &#10;Image ">
            <a:extLst>
              <a:ext uri="{FF2B5EF4-FFF2-40B4-BE49-F238E27FC236}">
                <a16:creationId xmlns:a16="http://schemas.microsoft.com/office/drawing/2014/main" id="{5A7A3C6B-5FFF-12C4-4722-FD538EBE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36" y="1094728"/>
            <a:ext cx="4547155" cy="274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AB873-194D-2218-F29C-1BC02B67A324}"/>
              </a:ext>
            </a:extLst>
          </p:cNvPr>
          <p:cNvSpPr txBox="1"/>
          <p:nvPr/>
        </p:nvSpPr>
        <p:spPr>
          <a:xfrm>
            <a:off x="739302" y="1537808"/>
            <a:ext cx="29980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Let’s discuss first what happens</a:t>
            </a:r>
          </a:p>
          <a:p>
            <a:pPr marL="285750" indent="-285750">
              <a:buFontTx/>
              <a:buChar char="-"/>
            </a:pPr>
            <a:r>
              <a:rPr lang="en-US" b="1">
                <a:solidFill>
                  <a:schemeClr val="tx2">
                    <a:lumMod val="50000"/>
                  </a:schemeClr>
                </a:solidFill>
                <a:latin typeface="+mj-lt"/>
              </a:rPr>
              <a:t>Before quantum processing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: Register loading and Sub-register rearranging</a:t>
            </a:r>
          </a:p>
          <a:p>
            <a:pPr marL="285750" indent="-285750">
              <a:buFontTx/>
              <a:buChar char="-"/>
            </a:pPr>
            <a:r>
              <a:rPr lang="en-US" b="1">
                <a:solidFill>
                  <a:schemeClr val="tx2">
                    <a:lumMod val="50000"/>
                  </a:schemeClr>
                </a:solidFill>
                <a:latin typeface="+mj-lt"/>
              </a:rPr>
              <a:t>After quantum processing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: readout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5702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17" y="284065"/>
            <a:ext cx="7724471" cy="85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Register loading </a:t>
            </a:r>
            <a:r>
              <a:rPr lang="en-US" sz="3200">
                <a:solidFill>
                  <a:schemeClr val="tx2">
                    <a:lumMod val="50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9616" y="1631138"/>
            <a:ext cx="4893343" cy="2890062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First: system of lasers prepare cold atoms (laser cooling + trapping)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Second: system isolate those atoms (each tweezer contains one atom, or no atoms)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F96697-9A13-E52D-E5CB-46E41F81461A}"/>
              </a:ext>
            </a:extLst>
          </p:cNvPr>
          <p:cNvGrpSpPr/>
          <p:nvPr/>
        </p:nvGrpSpPr>
        <p:grpSpPr>
          <a:xfrm>
            <a:off x="6155960" y="1756167"/>
            <a:ext cx="1372970" cy="1006506"/>
            <a:chOff x="3258911" y="1857767"/>
            <a:chExt cx="1372970" cy="1006506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9B8EC5-6866-6E78-BEA3-36EE8F2A6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911" y="1857767"/>
              <a:ext cx="1372970" cy="1006506"/>
            </a:xfrm>
            <a:custGeom>
              <a:avLst/>
              <a:gdLst>
                <a:gd name="T0" fmla="*/ 0 w 457"/>
                <a:gd name="T1" fmla="*/ 2147483647 h 151"/>
                <a:gd name="T2" fmla="*/ 2147483647 w 457"/>
                <a:gd name="T3" fmla="*/ 2147483647 h 151"/>
                <a:gd name="T4" fmla="*/ 2147483647 w 457"/>
                <a:gd name="T5" fmla="*/ 0 h 151"/>
                <a:gd name="T6" fmla="*/ 0 60000 65536"/>
                <a:gd name="T7" fmla="*/ 0 60000 65536"/>
                <a:gd name="T8" fmla="*/ 0 60000 65536"/>
                <a:gd name="T9" fmla="*/ 0 w 457"/>
                <a:gd name="T10" fmla="*/ 0 h 151"/>
                <a:gd name="T11" fmla="*/ 457 w 457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7" h="151">
                  <a:moveTo>
                    <a:pt x="0" y="1"/>
                  </a:moveTo>
                  <a:cubicBezTo>
                    <a:pt x="188" y="1"/>
                    <a:pt x="156" y="151"/>
                    <a:pt x="232" y="151"/>
                  </a:cubicBezTo>
                  <a:cubicBezTo>
                    <a:pt x="308" y="151"/>
                    <a:pt x="276" y="1"/>
                    <a:pt x="457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Oval 14">
              <a:extLst>
                <a:ext uri="{FF2B5EF4-FFF2-40B4-BE49-F238E27FC236}">
                  <a16:creationId xmlns:a16="http://schemas.microsoft.com/office/drawing/2014/main" id="{E5CD0A0E-8E86-9C1C-68A6-DF40EA8D9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8527" y="2663416"/>
              <a:ext cx="100354" cy="100983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Arc 12">
              <a:extLst>
                <a:ext uri="{FF2B5EF4-FFF2-40B4-BE49-F238E27FC236}">
                  <a16:creationId xmlns:a16="http://schemas.microsoft.com/office/drawing/2014/main" id="{5904F31A-9D4F-59F3-B35F-B6FD064A96F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810304" y="2323845"/>
              <a:ext cx="308781" cy="251904"/>
            </a:xfrm>
            <a:custGeom>
              <a:avLst/>
              <a:gdLst>
                <a:gd name="T0" fmla="*/ 0 w 35625"/>
                <a:gd name="T1" fmla="*/ 0 h 21600"/>
                <a:gd name="T2" fmla="*/ 0 w 35625"/>
                <a:gd name="T3" fmla="*/ 0 h 21600"/>
                <a:gd name="T4" fmla="*/ 0 w 35625"/>
                <a:gd name="T5" fmla="*/ 0 h 21600"/>
                <a:gd name="T6" fmla="*/ 0 60000 65536"/>
                <a:gd name="T7" fmla="*/ 0 60000 65536"/>
                <a:gd name="T8" fmla="*/ 0 60000 65536"/>
                <a:gd name="T9" fmla="*/ 0 w 35625"/>
                <a:gd name="T10" fmla="*/ 0 h 21600"/>
                <a:gd name="T11" fmla="*/ 35625 w 3562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625" h="21600" fill="none" extrusionOk="0">
                  <a:moveTo>
                    <a:pt x="-1" y="9810"/>
                  </a:moveTo>
                  <a:cubicBezTo>
                    <a:pt x="3986" y="3690"/>
                    <a:pt x="10795" y="-1"/>
                    <a:pt x="18099" y="-1"/>
                  </a:cubicBezTo>
                  <a:cubicBezTo>
                    <a:pt x="25043" y="-1"/>
                    <a:pt x="31565" y="3339"/>
                    <a:pt x="35624" y="8974"/>
                  </a:cubicBezTo>
                </a:path>
                <a:path w="35625" h="21600" stroke="0" extrusionOk="0">
                  <a:moveTo>
                    <a:pt x="-1" y="9810"/>
                  </a:moveTo>
                  <a:cubicBezTo>
                    <a:pt x="3986" y="3690"/>
                    <a:pt x="10795" y="-1"/>
                    <a:pt x="18099" y="-1"/>
                  </a:cubicBezTo>
                  <a:cubicBezTo>
                    <a:pt x="25043" y="-1"/>
                    <a:pt x="31565" y="3339"/>
                    <a:pt x="35624" y="8974"/>
                  </a:cubicBezTo>
                  <a:lnTo>
                    <a:pt x="18099" y="21600"/>
                  </a:lnTo>
                  <a:lnTo>
                    <a:pt x="-1" y="981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1" name="ZoneTexte 38">
            <a:extLst>
              <a:ext uri="{FF2B5EF4-FFF2-40B4-BE49-F238E27FC236}">
                <a16:creationId xmlns:a16="http://schemas.microsoft.com/office/drawing/2014/main" id="{37189E3A-D20A-E7C9-CDCB-CC90F70057EE}"/>
              </a:ext>
            </a:extLst>
          </p:cNvPr>
          <p:cNvSpPr txBox="1"/>
          <p:nvPr/>
        </p:nvSpPr>
        <p:spPr>
          <a:xfrm>
            <a:off x="6049127" y="2752440"/>
            <a:ext cx="169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1 atom trapped </a:t>
            </a:r>
          </a:p>
          <a:p>
            <a:pPr algn="ctr"/>
            <a:r>
              <a:rPr lang="en-GB"/>
              <a:t>per tweezer</a:t>
            </a:r>
          </a:p>
        </p:txBody>
      </p:sp>
    </p:spTree>
    <p:extLst>
      <p:ext uri="{BB962C8B-B14F-4D97-AF65-F5344CB8AC3E}">
        <p14:creationId xmlns:p14="http://schemas.microsoft.com/office/powerpoint/2010/main" val="260634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17" y="284065"/>
            <a:ext cx="7724471" cy="85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Sub-register loading </a:t>
            </a:r>
            <a:r>
              <a:rPr lang="en-US" sz="3200">
                <a:solidFill>
                  <a:schemeClr val="tx2">
                    <a:lumMod val="50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9617" y="1631138"/>
            <a:ext cx="3942383" cy="2890062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Atoms are rearranged in a sub-register by moving them around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A3D4D-1855-584B-8462-0A344A391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53" t="1434" r="985" b="53445"/>
          <a:stretch/>
        </p:blipFill>
        <p:spPr>
          <a:xfrm>
            <a:off x="5249333" y="1631138"/>
            <a:ext cx="2707677" cy="218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6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17" y="284065"/>
            <a:ext cx="7724471" cy="85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>
                <a:solidFill>
                  <a:srgbClr val="000000"/>
                </a:solidFill>
                <a:latin typeface="Calibri" panose="020F0502020204030204" pitchFamily="34" charset="0"/>
              </a:rPr>
              <a:t>Sub-r</a:t>
            </a:r>
            <a:r>
              <a:rPr lang="en-US" sz="32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egister loading </a:t>
            </a:r>
            <a:r>
              <a:rPr lang="en-US" sz="3200">
                <a:solidFill>
                  <a:schemeClr val="tx2">
                    <a:lumMod val="50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9616" y="1631138"/>
            <a:ext cx="3730547" cy="2890062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Atoms are rearranged in a sub-register by moving them around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53482-58F9-AFEF-BF1A-EFB24414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81" y="1509691"/>
            <a:ext cx="4965976" cy="279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1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23" y="298967"/>
            <a:ext cx="3985178" cy="844016"/>
          </a:xfrm>
        </p:spPr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R</a:t>
            </a:r>
            <a:r>
              <a:rPr lang="en-US" sz="32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egister readout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9" y="1273411"/>
            <a:ext cx="4111052" cy="2840037"/>
          </a:xfrm>
        </p:spPr>
        <p:txBody>
          <a:bodyPr>
            <a:normAutofit lnSpcReduction="10000"/>
          </a:bodyPr>
          <a:lstStyle/>
          <a:p>
            <a:pPr lvl="1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Done via fluorescence image, in a way that </a:t>
            </a:r>
          </a:p>
          <a:p>
            <a:pPr lvl="2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qubit |0&gt; appears bright</a:t>
            </a:r>
          </a:p>
          <a:p>
            <a:pPr lvl="2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qubit |1&gt; appears dark. </a:t>
            </a:r>
            <a:endParaRPr lang="en-US" sz="12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12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process needs to be repeated several times to build quantum statistics.</a:t>
            </a:r>
            <a:endParaRPr lang="en-US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object 73">
            <a:extLst>
              <a:ext uri="{FF2B5EF4-FFF2-40B4-BE49-F238E27FC236}">
                <a16:creationId xmlns:a16="http://schemas.microsoft.com/office/drawing/2014/main" id="{FA2E4F4F-D739-176B-7146-23CC4F761F9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9321" y="872208"/>
            <a:ext cx="150271" cy="157844"/>
          </a:xfrm>
          <a:prstGeom prst="rect">
            <a:avLst/>
          </a:prstGeom>
        </p:spPr>
      </p:pic>
      <p:grpSp>
        <p:nvGrpSpPr>
          <p:cNvPr id="7" name="object 74">
            <a:extLst>
              <a:ext uri="{FF2B5EF4-FFF2-40B4-BE49-F238E27FC236}">
                <a16:creationId xmlns:a16="http://schemas.microsoft.com/office/drawing/2014/main" id="{8A75629E-BD5F-E300-3099-C3587CF14D33}"/>
              </a:ext>
            </a:extLst>
          </p:cNvPr>
          <p:cNvGrpSpPr/>
          <p:nvPr/>
        </p:nvGrpSpPr>
        <p:grpSpPr>
          <a:xfrm>
            <a:off x="4935050" y="768079"/>
            <a:ext cx="3029712" cy="2959608"/>
            <a:chOff x="7339583" y="2157983"/>
            <a:chExt cx="3029712" cy="2959608"/>
          </a:xfrm>
        </p:grpSpPr>
        <p:pic>
          <p:nvPicPr>
            <p:cNvPr id="8" name="object 75">
              <a:extLst>
                <a:ext uri="{FF2B5EF4-FFF2-40B4-BE49-F238E27FC236}">
                  <a16:creationId xmlns:a16="http://schemas.microsoft.com/office/drawing/2014/main" id="{0544A083-7DAA-7C51-6A0B-89B3F40F299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3631" y="2167127"/>
              <a:ext cx="356616" cy="362712"/>
            </a:xfrm>
            <a:prstGeom prst="rect">
              <a:avLst/>
            </a:prstGeom>
          </p:spPr>
        </p:pic>
        <p:pic>
          <p:nvPicPr>
            <p:cNvPr id="9" name="object 76">
              <a:extLst>
                <a:ext uri="{FF2B5EF4-FFF2-40B4-BE49-F238E27FC236}">
                  <a16:creationId xmlns:a16="http://schemas.microsoft.com/office/drawing/2014/main" id="{2B63E4F0-91CB-B274-CDDC-02841F5FA82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5459" y="2269102"/>
              <a:ext cx="150272" cy="157844"/>
            </a:xfrm>
            <a:prstGeom prst="rect">
              <a:avLst/>
            </a:prstGeom>
          </p:spPr>
        </p:pic>
        <p:pic>
          <p:nvPicPr>
            <p:cNvPr id="10" name="object 77">
              <a:extLst>
                <a:ext uri="{FF2B5EF4-FFF2-40B4-BE49-F238E27FC236}">
                  <a16:creationId xmlns:a16="http://schemas.microsoft.com/office/drawing/2014/main" id="{888CC7DC-8FC6-D23D-5DC5-C8C540E4334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5631" y="2157983"/>
              <a:ext cx="356616" cy="365760"/>
            </a:xfrm>
            <a:prstGeom prst="rect">
              <a:avLst/>
            </a:prstGeom>
          </p:spPr>
        </p:pic>
        <p:pic>
          <p:nvPicPr>
            <p:cNvPr id="11" name="object 78">
              <a:extLst>
                <a:ext uri="{FF2B5EF4-FFF2-40B4-BE49-F238E27FC236}">
                  <a16:creationId xmlns:a16="http://schemas.microsoft.com/office/drawing/2014/main" id="{9C028A45-8DC4-7C6F-8A95-D03127F222B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8669" y="2262112"/>
              <a:ext cx="150272" cy="157844"/>
            </a:xfrm>
            <a:prstGeom prst="rect">
              <a:avLst/>
            </a:prstGeom>
          </p:spPr>
        </p:pic>
        <p:pic>
          <p:nvPicPr>
            <p:cNvPr id="12" name="object 79">
              <a:extLst>
                <a:ext uri="{FF2B5EF4-FFF2-40B4-BE49-F238E27FC236}">
                  <a16:creationId xmlns:a16="http://schemas.microsoft.com/office/drawing/2014/main" id="{767463DA-C57E-3F46-CC9A-51B6341ABF7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9583" y="2529839"/>
              <a:ext cx="356616" cy="365760"/>
            </a:xfrm>
            <a:prstGeom prst="rect">
              <a:avLst/>
            </a:prstGeom>
          </p:spPr>
        </p:pic>
        <p:pic>
          <p:nvPicPr>
            <p:cNvPr id="13" name="object 80">
              <a:extLst>
                <a:ext uri="{FF2B5EF4-FFF2-40B4-BE49-F238E27FC236}">
                  <a16:creationId xmlns:a16="http://schemas.microsoft.com/office/drawing/2014/main" id="{536546A0-B92A-7A7C-4DD2-D1EFB763472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3854" y="2634275"/>
              <a:ext cx="150271" cy="157844"/>
            </a:xfrm>
            <a:prstGeom prst="rect">
              <a:avLst/>
            </a:prstGeom>
          </p:spPr>
        </p:pic>
        <p:pic>
          <p:nvPicPr>
            <p:cNvPr id="14" name="object 81">
              <a:extLst>
                <a:ext uri="{FF2B5EF4-FFF2-40B4-BE49-F238E27FC236}">
                  <a16:creationId xmlns:a16="http://schemas.microsoft.com/office/drawing/2014/main" id="{1171F7DE-3112-EB7E-E7C7-9708DCEE6E6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3631" y="2538983"/>
              <a:ext cx="356616" cy="362712"/>
            </a:xfrm>
            <a:prstGeom prst="rect">
              <a:avLst/>
            </a:prstGeom>
          </p:spPr>
        </p:pic>
        <p:pic>
          <p:nvPicPr>
            <p:cNvPr id="15" name="object 82">
              <a:extLst>
                <a:ext uri="{FF2B5EF4-FFF2-40B4-BE49-F238E27FC236}">
                  <a16:creationId xmlns:a16="http://schemas.microsoft.com/office/drawing/2014/main" id="{C1FA3B76-68F7-407C-5B43-8DC9DCC63A8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5459" y="2641264"/>
              <a:ext cx="150272" cy="157844"/>
            </a:xfrm>
            <a:prstGeom prst="rect">
              <a:avLst/>
            </a:prstGeom>
          </p:spPr>
        </p:pic>
        <p:pic>
          <p:nvPicPr>
            <p:cNvPr id="16" name="object 83">
              <a:extLst>
                <a:ext uri="{FF2B5EF4-FFF2-40B4-BE49-F238E27FC236}">
                  <a16:creationId xmlns:a16="http://schemas.microsoft.com/office/drawing/2014/main" id="{F0A0B069-AAB8-0A18-D24B-56369E72669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04631" y="2532887"/>
              <a:ext cx="356616" cy="368808"/>
            </a:xfrm>
            <a:prstGeom prst="rect">
              <a:avLst/>
            </a:prstGeom>
          </p:spPr>
        </p:pic>
        <p:pic>
          <p:nvPicPr>
            <p:cNvPr id="17" name="object 84">
              <a:extLst>
                <a:ext uri="{FF2B5EF4-FFF2-40B4-BE49-F238E27FC236}">
                  <a16:creationId xmlns:a16="http://schemas.microsoft.com/office/drawing/2014/main" id="{1ECD5604-64CC-D0EB-6A3C-65937A4EA66A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07063" y="2634981"/>
              <a:ext cx="150272" cy="164128"/>
            </a:xfrm>
            <a:prstGeom prst="rect">
              <a:avLst/>
            </a:prstGeom>
          </p:spPr>
        </p:pic>
        <p:pic>
          <p:nvPicPr>
            <p:cNvPr id="18" name="object 85">
              <a:extLst>
                <a:ext uri="{FF2B5EF4-FFF2-40B4-BE49-F238E27FC236}">
                  <a16:creationId xmlns:a16="http://schemas.microsoft.com/office/drawing/2014/main" id="{50CCFEC6-00DD-6748-109D-79E2FF39EC5D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5631" y="2529839"/>
              <a:ext cx="356616" cy="365760"/>
            </a:xfrm>
            <a:prstGeom prst="rect">
              <a:avLst/>
            </a:prstGeom>
          </p:spPr>
        </p:pic>
        <p:pic>
          <p:nvPicPr>
            <p:cNvPr id="19" name="object 86">
              <a:extLst>
                <a:ext uri="{FF2B5EF4-FFF2-40B4-BE49-F238E27FC236}">
                  <a16:creationId xmlns:a16="http://schemas.microsoft.com/office/drawing/2014/main" id="{58BCAB0B-3F1C-744B-C2FB-677463E7C25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8669" y="2634275"/>
              <a:ext cx="150272" cy="157844"/>
            </a:xfrm>
            <a:prstGeom prst="rect">
              <a:avLst/>
            </a:prstGeom>
          </p:spPr>
        </p:pic>
        <p:pic>
          <p:nvPicPr>
            <p:cNvPr id="20" name="object 87">
              <a:extLst>
                <a:ext uri="{FF2B5EF4-FFF2-40B4-BE49-F238E27FC236}">
                  <a16:creationId xmlns:a16="http://schemas.microsoft.com/office/drawing/2014/main" id="{B58AEBE5-680D-C729-9027-F9AB955E091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9583" y="2910839"/>
              <a:ext cx="356616" cy="365760"/>
            </a:xfrm>
            <a:prstGeom prst="rect">
              <a:avLst/>
            </a:prstGeom>
          </p:spPr>
        </p:pic>
        <p:pic>
          <p:nvPicPr>
            <p:cNvPr id="21" name="object 88">
              <a:extLst>
                <a:ext uri="{FF2B5EF4-FFF2-40B4-BE49-F238E27FC236}">
                  <a16:creationId xmlns:a16="http://schemas.microsoft.com/office/drawing/2014/main" id="{6EA5A358-0AB6-D509-F54A-E8CFA1DF430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3854" y="3014135"/>
              <a:ext cx="150271" cy="157844"/>
            </a:xfrm>
            <a:prstGeom prst="rect">
              <a:avLst/>
            </a:prstGeom>
          </p:spPr>
        </p:pic>
        <p:pic>
          <p:nvPicPr>
            <p:cNvPr id="22" name="object 89">
              <a:extLst>
                <a:ext uri="{FF2B5EF4-FFF2-40B4-BE49-F238E27FC236}">
                  <a16:creationId xmlns:a16="http://schemas.microsoft.com/office/drawing/2014/main" id="{B63584B1-618D-097A-1388-68A40DE05999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25459" y="3021125"/>
              <a:ext cx="150272" cy="157844"/>
            </a:xfrm>
            <a:prstGeom prst="rect">
              <a:avLst/>
            </a:prstGeom>
          </p:spPr>
        </p:pic>
        <p:pic>
          <p:nvPicPr>
            <p:cNvPr id="23" name="object 90">
              <a:extLst>
                <a:ext uri="{FF2B5EF4-FFF2-40B4-BE49-F238E27FC236}">
                  <a16:creationId xmlns:a16="http://schemas.microsoft.com/office/drawing/2014/main" id="{AF5CA412-DAFC-36FE-4067-8BCED4CCF97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04631" y="2910839"/>
              <a:ext cx="356616" cy="371855"/>
            </a:xfrm>
            <a:prstGeom prst="rect">
              <a:avLst/>
            </a:prstGeom>
          </p:spPr>
        </p:pic>
        <p:pic>
          <p:nvPicPr>
            <p:cNvPr id="24" name="object 91">
              <a:extLst>
                <a:ext uri="{FF2B5EF4-FFF2-40B4-BE49-F238E27FC236}">
                  <a16:creationId xmlns:a16="http://schemas.microsoft.com/office/drawing/2014/main" id="{C1B2C0D5-D8AA-6819-7D75-577A11F95C9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07063" y="3014841"/>
              <a:ext cx="150272" cy="164128"/>
            </a:xfrm>
            <a:prstGeom prst="rect">
              <a:avLst/>
            </a:prstGeom>
          </p:spPr>
        </p:pic>
        <p:pic>
          <p:nvPicPr>
            <p:cNvPr id="25" name="object 92">
              <a:extLst>
                <a:ext uri="{FF2B5EF4-FFF2-40B4-BE49-F238E27FC236}">
                  <a16:creationId xmlns:a16="http://schemas.microsoft.com/office/drawing/2014/main" id="{D85D45ED-9915-9B25-1F85-76B75C3B5B81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8669" y="3014135"/>
              <a:ext cx="150272" cy="157844"/>
            </a:xfrm>
            <a:prstGeom prst="rect">
              <a:avLst/>
            </a:prstGeom>
          </p:spPr>
        </p:pic>
        <p:pic>
          <p:nvPicPr>
            <p:cNvPr id="26" name="object 93">
              <a:extLst>
                <a:ext uri="{FF2B5EF4-FFF2-40B4-BE49-F238E27FC236}">
                  <a16:creationId xmlns:a16="http://schemas.microsoft.com/office/drawing/2014/main" id="{6118D372-69CB-4181-8B3B-35F58250B22D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39583" y="3276600"/>
              <a:ext cx="356616" cy="365760"/>
            </a:xfrm>
            <a:prstGeom prst="rect">
              <a:avLst/>
            </a:prstGeom>
          </p:spPr>
        </p:pic>
        <p:pic>
          <p:nvPicPr>
            <p:cNvPr id="27" name="object 94">
              <a:extLst>
                <a:ext uri="{FF2B5EF4-FFF2-40B4-BE49-F238E27FC236}">
                  <a16:creationId xmlns:a16="http://schemas.microsoft.com/office/drawing/2014/main" id="{5AE19847-B20F-975A-A77D-689D6F1CA6E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3854" y="3381093"/>
              <a:ext cx="150271" cy="157844"/>
            </a:xfrm>
            <a:prstGeom prst="rect">
              <a:avLst/>
            </a:prstGeom>
          </p:spPr>
        </p:pic>
        <p:pic>
          <p:nvPicPr>
            <p:cNvPr id="28" name="object 95">
              <a:extLst>
                <a:ext uri="{FF2B5EF4-FFF2-40B4-BE49-F238E27FC236}">
                  <a16:creationId xmlns:a16="http://schemas.microsoft.com/office/drawing/2014/main" id="{7DE500AE-BE27-7861-73AE-F1EB8681A452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3631" y="3285744"/>
              <a:ext cx="356616" cy="362711"/>
            </a:xfrm>
            <a:prstGeom prst="rect">
              <a:avLst/>
            </a:prstGeom>
          </p:spPr>
        </p:pic>
        <p:pic>
          <p:nvPicPr>
            <p:cNvPr id="29" name="object 96">
              <a:extLst>
                <a:ext uri="{FF2B5EF4-FFF2-40B4-BE49-F238E27FC236}">
                  <a16:creationId xmlns:a16="http://schemas.microsoft.com/office/drawing/2014/main" id="{ED59B0F8-1373-0C52-F8AF-2C44DF7FF8B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5459" y="3388083"/>
              <a:ext cx="150272" cy="157844"/>
            </a:xfrm>
            <a:prstGeom prst="rect">
              <a:avLst/>
            </a:prstGeom>
          </p:spPr>
        </p:pic>
        <p:pic>
          <p:nvPicPr>
            <p:cNvPr id="30" name="object 97">
              <a:extLst>
                <a:ext uri="{FF2B5EF4-FFF2-40B4-BE49-F238E27FC236}">
                  <a16:creationId xmlns:a16="http://schemas.microsoft.com/office/drawing/2014/main" id="{0A7C412C-5082-8086-47C4-4219B4E02D4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04631" y="3279647"/>
              <a:ext cx="356616" cy="368807"/>
            </a:xfrm>
            <a:prstGeom prst="rect">
              <a:avLst/>
            </a:prstGeom>
          </p:spPr>
        </p:pic>
        <p:pic>
          <p:nvPicPr>
            <p:cNvPr id="31" name="object 98">
              <a:extLst>
                <a:ext uri="{FF2B5EF4-FFF2-40B4-BE49-F238E27FC236}">
                  <a16:creationId xmlns:a16="http://schemas.microsoft.com/office/drawing/2014/main" id="{60B792A0-3356-E2D0-1DDF-0F6A2C80414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07063" y="3381799"/>
              <a:ext cx="150272" cy="164128"/>
            </a:xfrm>
            <a:prstGeom prst="rect">
              <a:avLst/>
            </a:prstGeom>
          </p:spPr>
        </p:pic>
        <p:pic>
          <p:nvPicPr>
            <p:cNvPr id="32" name="object 100">
              <a:extLst>
                <a:ext uri="{FF2B5EF4-FFF2-40B4-BE49-F238E27FC236}">
                  <a16:creationId xmlns:a16="http://schemas.microsoft.com/office/drawing/2014/main" id="{483E98A9-ED05-6E7F-217D-BA194D6E288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8669" y="3381093"/>
              <a:ext cx="150272" cy="157844"/>
            </a:xfrm>
            <a:prstGeom prst="rect">
              <a:avLst/>
            </a:prstGeom>
          </p:spPr>
        </p:pic>
        <p:pic>
          <p:nvPicPr>
            <p:cNvPr id="33" name="object 101">
              <a:extLst>
                <a:ext uri="{FF2B5EF4-FFF2-40B4-BE49-F238E27FC236}">
                  <a16:creationId xmlns:a16="http://schemas.microsoft.com/office/drawing/2014/main" id="{076C4E32-24FE-86D1-E447-977AE11F8782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66631" y="2157983"/>
              <a:ext cx="356616" cy="365760"/>
            </a:xfrm>
            <a:prstGeom prst="rect">
              <a:avLst/>
            </a:prstGeom>
          </p:spPr>
        </p:pic>
        <p:pic>
          <p:nvPicPr>
            <p:cNvPr id="34" name="object 102">
              <a:extLst>
                <a:ext uri="{FF2B5EF4-FFF2-40B4-BE49-F238E27FC236}">
                  <a16:creationId xmlns:a16="http://schemas.microsoft.com/office/drawing/2014/main" id="{E50EC1D5-64C0-9ACB-0262-D6C73E78D6BF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70273" y="2262112"/>
              <a:ext cx="150271" cy="157844"/>
            </a:xfrm>
            <a:prstGeom prst="rect">
              <a:avLst/>
            </a:prstGeom>
          </p:spPr>
        </p:pic>
        <p:pic>
          <p:nvPicPr>
            <p:cNvPr id="35" name="object 103">
              <a:extLst>
                <a:ext uri="{FF2B5EF4-FFF2-40B4-BE49-F238E27FC236}">
                  <a16:creationId xmlns:a16="http://schemas.microsoft.com/office/drawing/2014/main" id="{2B867987-D50E-00FC-0C41-574A7B87648B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31679" y="2161031"/>
              <a:ext cx="356616" cy="368808"/>
            </a:xfrm>
            <a:prstGeom prst="rect">
              <a:avLst/>
            </a:prstGeom>
          </p:spPr>
        </p:pic>
        <p:pic>
          <p:nvPicPr>
            <p:cNvPr id="36" name="object 104">
              <a:extLst>
                <a:ext uri="{FF2B5EF4-FFF2-40B4-BE49-F238E27FC236}">
                  <a16:creationId xmlns:a16="http://schemas.microsoft.com/office/drawing/2014/main" id="{B1D783F3-3E77-0B64-2FD4-7ECC2B84D94E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33481" y="2262818"/>
              <a:ext cx="150272" cy="164128"/>
            </a:xfrm>
            <a:prstGeom prst="rect">
              <a:avLst/>
            </a:prstGeom>
          </p:spPr>
        </p:pic>
        <p:pic>
          <p:nvPicPr>
            <p:cNvPr id="37" name="object 105">
              <a:extLst>
                <a:ext uri="{FF2B5EF4-FFF2-40B4-BE49-F238E27FC236}">
                  <a16:creationId xmlns:a16="http://schemas.microsoft.com/office/drawing/2014/main" id="{6F7D3E3E-EBBB-FC31-7890-2677B0E9034E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12679" y="2157983"/>
              <a:ext cx="356616" cy="365760"/>
            </a:xfrm>
            <a:prstGeom prst="rect">
              <a:avLst/>
            </a:prstGeom>
          </p:spPr>
        </p:pic>
        <p:pic>
          <p:nvPicPr>
            <p:cNvPr id="38" name="object 106">
              <a:extLst>
                <a:ext uri="{FF2B5EF4-FFF2-40B4-BE49-F238E27FC236}">
                  <a16:creationId xmlns:a16="http://schemas.microsoft.com/office/drawing/2014/main" id="{ABCA5A88-82B0-9C5A-1B23-9098B6C3DB8A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15088" y="2262112"/>
              <a:ext cx="150272" cy="157844"/>
            </a:xfrm>
            <a:prstGeom prst="rect">
              <a:avLst/>
            </a:prstGeom>
          </p:spPr>
        </p:pic>
        <p:pic>
          <p:nvPicPr>
            <p:cNvPr id="39" name="object 107">
              <a:extLst>
                <a:ext uri="{FF2B5EF4-FFF2-40B4-BE49-F238E27FC236}">
                  <a16:creationId xmlns:a16="http://schemas.microsoft.com/office/drawing/2014/main" id="{49297348-9A5C-8892-D154-07766AE530CB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66631" y="2529839"/>
              <a:ext cx="356616" cy="365760"/>
            </a:xfrm>
            <a:prstGeom prst="rect">
              <a:avLst/>
            </a:prstGeom>
          </p:spPr>
        </p:pic>
        <p:pic>
          <p:nvPicPr>
            <p:cNvPr id="40" name="object 108">
              <a:extLst>
                <a:ext uri="{FF2B5EF4-FFF2-40B4-BE49-F238E27FC236}">
                  <a16:creationId xmlns:a16="http://schemas.microsoft.com/office/drawing/2014/main" id="{55BE1E34-8C59-64FB-F602-12E022CD4F70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70273" y="2634275"/>
              <a:ext cx="150271" cy="157844"/>
            </a:xfrm>
            <a:prstGeom prst="rect">
              <a:avLst/>
            </a:prstGeom>
          </p:spPr>
        </p:pic>
        <p:pic>
          <p:nvPicPr>
            <p:cNvPr id="41" name="object 109">
              <a:extLst>
                <a:ext uri="{FF2B5EF4-FFF2-40B4-BE49-F238E27FC236}">
                  <a16:creationId xmlns:a16="http://schemas.microsoft.com/office/drawing/2014/main" id="{15E7D349-ADBB-8730-50F6-B72A3007C738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47631" y="2538983"/>
              <a:ext cx="356616" cy="362712"/>
            </a:xfrm>
            <a:prstGeom prst="rect">
              <a:avLst/>
            </a:prstGeom>
          </p:spPr>
        </p:pic>
        <p:pic>
          <p:nvPicPr>
            <p:cNvPr id="42" name="object 110">
              <a:extLst>
                <a:ext uri="{FF2B5EF4-FFF2-40B4-BE49-F238E27FC236}">
                  <a16:creationId xmlns:a16="http://schemas.microsoft.com/office/drawing/2014/main" id="{39EBB994-1330-1C80-0334-B64D98200359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51877" y="2641264"/>
              <a:ext cx="150272" cy="157844"/>
            </a:xfrm>
            <a:prstGeom prst="rect">
              <a:avLst/>
            </a:prstGeom>
          </p:spPr>
        </p:pic>
        <p:pic>
          <p:nvPicPr>
            <p:cNvPr id="43" name="object 111">
              <a:extLst>
                <a:ext uri="{FF2B5EF4-FFF2-40B4-BE49-F238E27FC236}">
                  <a16:creationId xmlns:a16="http://schemas.microsoft.com/office/drawing/2014/main" id="{85251947-40B3-45B6-CE4F-73D58A71012A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31679" y="2532887"/>
              <a:ext cx="356616" cy="368808"/>
            </a:xfrm>
            <a:prstGeom prst="rect">
              <a:avLst/>
            </a:prstGeom>
          </p:spPr>
        </p:pic>
        <p:pic>
          <p:nvPicPr>
            <p:cNvPr id="44" name="object 112">
              <a:extLst>
                <a:ext uri="{FF2B5EF4-FFF2-40B4-BE49-F238E27FC236}">
                  <a16:creationId xmlns:a16="http://schemas.microsoft.com/office/drawing/2014/main" id="{972C4746-3F6D-D903-99E6-185F5F99B5F1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33481" y="2634981"/>
              <a:ext cx="150272" cy="164128"/>
            </a:xfrm>
            <a:prstGeom prst="rect">
              <a:avLst/>
            </a:prstGeom>
          </p:spPr>
        </p:pic>
        <p:pic>
          <p:nvPicPr>
            <p:cNvPr id="45" name="object 113">
              <a:extLst>
                <a:ext uri="{FF2B5EF4-FFF2-40B4-BE49-F238E27FC236}">
                  <a16:creationId xmlns:a16="http://schemas.microsoft.com/office/drawing/2014/main" id="{ABCA89C0-954C-3A89-6849-1D20213BCDE6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15088" y="2634275"/>
              <a:ext cx="150272" cy="157844"/>
            </a:xfrm>
            <a:prstGeom prst="rect">
              <a:avLst/>
            </a:prstGeom>
          </p:spPr>
        </p:pic>
        <p:pic>
          <p:nvPicPr>
            <p:cNvPr id="46" name="object 114">
              <a:extLst>
                <a:ext uri="{FF2B5EF4-FFF2-40B4-BE49-F238E27FC236}">
                  <a16:creationId xmlns:a16="http://schemas.microsoft.com/office/drawing/2014/main" id="{294D871B-4F2D-5222-B1E4-21D15171E058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6631" y="2910839"/>
              <a:ext cx="356616" cy="365760"/>
            </a:xfrm>
            <a:prstGeom prst="rect">
              <a:avLst/>
            </a:prstGeom>
          </p:spPr>
        </p:pic>
        <p:pic>
          <p:nvPicPr>
            <p:cNvPr id="47" name="object 115">
              <a:extLst>
                <a:ext uri="{FF2B5EF4-FFF2-40B4-BE49-F238E27FC236}">
                  <a16:creationId xmlns:a16="http://schemas.microsoft.com/office/drawing/2014/main" id="{4C541365-C3CC-2B2C-C12F-AF2B17B94150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70273" y="3014135"/>
              <a:ext cx="150271" cy="157844"/>
            </a:xfrm>
            <a:prstGeom prst="rect">
              <a:avLst/>
            </a:prstGeom>
          </p:spPr>
        </p:pic>
        <p:pic>
          <p:nvPicPr>
            <p:cNvPr id="48" name="object 116">
              <a:extLst>
                <a:ext uri="{FF2B5EF4-FFF2-40B4-BE49-F238E27FC236}">
                  <a16:creationId xmlns:a16="http://schemas.microsoft.com/office/drawing/2014/main" id="{6406CBA2-03EB-2476-25C9-5BF8CCB58AA9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51877" y="3021125"/>
              <a:ext cx="150272" cy="157844"/>
            </a:xfrm>
            <a:prstGeom prst="rect">
              <a:avLst/>
            </a:prstGeom>
          </p:spPr>
        </p:pic>
        <p:pic>
          <p:nvPicPr>
            <p:cNvPr id="49" name="object 117">
              <a:extLst>
                <a:ext uri="{FF2B5EF4-FFF2-40B4-BE49-F238E27FC236}">
                  <a16:creationId xmlns:a16="http://schemas.microsoft.com/office/drawing/2014/main" id="{DB2C954C-38E6-7C3B-C66C-3AF32161F287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31679" y="2910839"/>
              <a:ext cx="356616" cy="371855"/>
            </a:xfrm>
            <a:prstGeom prst="rect">
              <a:avLst/>
            </a:prstGeom>
          </p:spPr>
        </p:pic>
        <p:pic>
          <p:nvPicPr>
            <p:cNvPr id="50" name="object 118">
              <a:extLst>
                <a:ext uri="{FF2B5EF4-FFF2-40B4-BE49-F238E27FC236}">
                  <a16:creationId xmlns:a16="http://schemas.microsoft.com/office/drawing/2014/main" id="{70DC69E7-6ED9-D09C-D83C-D1604FCD1703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33481" y="3014841"/>
              <a:ext cx="150272" cy="164128"/>
            </a:xfrm>
            <a:prstGeom prst="rect">
              <a:avLst/>
            </a:prstGeom>
          </p:spPr>
        </p:pic>
        <p:pic>
          <p:nvPicPr>
            <p:cNvPr id="51" name="object 119">
              <a:extLst>
                <a:ext uri="{FF2B5EF4-FFF2-40B4-BE49-F238E27FC236}">
                  <a16:creationId xmlns:a16="http://schemas.microsoft.com/office/drawing/2014/main" id="{1C045EC5-58C9-7C38-FC55-9985D144823A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12679" y="2910839"/>
              <a:ext cx="356616" cy="365760"/>
            </a:xfrm>
            <a:prstGeom prst="rect">
              <a:avLst/>
            </a:prstGeom>
          </p:spPr>
        </p:pic>
        <p:pic>
          <p:nvPicPr>
            <p:cNvPr id="52" name="object 120">
              <a:extLst>
                <a:ext uri="{FF2B5EF4-FFF2-40B4-BE49-F238E27FC236}">
                  <a16:creationId xmlns:a16="http://schemas.microsoft.com/office/drawing/2014/main" id="{3D89B631-18EA-5718-8895-0DE4314629CD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15088" y="3014135"/>
              <a:ext cx="150272" cy="157844"/>
            </a:xfrm>
            <a:prstGeom prst="rect">
              <a:avLst/>
            </a:prstGeom>
          </p:spPr>
        </p:pic>
        <p:pic>
          <p:nvPicPr>
            <p:cNvPr id="53" name="object 121">
              <a:extLst>
                <a:ext uri="{FF2B5EF4-FFF2-40B4-BE49-F238E27FC236}">
                  <a16:creationId xmlns:a16="http://schemas.microsoft.com/office/drawing/2014/main" id="{9FBF1733-5998-5905-D5B1-C939BA8DE491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66631" y="3276600"/>
              <a:ext cx="356616" cy="365760"/>
            </a:xfrm>
            <a:prstGeom prst="rect">
              <a:avLst/>
            </a:prstGeom>
          </p:spPr>
        </p:pic>
        <p:pic>
          <p:nvPicPr>
            <p:cNvPr id="54" name="object 122">
              <a:extLst>
                <a:ext uri="{FF2B5EF4-FFF2-40B4-BE49-F238E27FC236}">
                  <a16:creationId xmlns:a16="http://schemas.microsoft.com/office/drawing/2014/main" id="{12E7ACA2-A578-E1DB-E1B1-A0F76D8E48FA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70273" y="3381093"/>
              <a:ext cx="150271" cy="157844"/>
            </a:xfrm>
            <a:prstGeom prst="rect">
              <a:avLst/>
            </a:prstGeom>
          </p:spPr>
        </p:pic>
        <p:pic>
          <p:nvPicPr>
            <p:cNvPr id="55" name="object 123">
              <a:extLst>
                <a:ext uri="{FF2B5EF4-FFF2-40B4-BE49-F238E27FC236}">
                  <a16:creationId xmlns:a16="http://schemas.microsoft.com/office/drawing/2014/main" id="{1B9D594B-2FFF-E0B8-DC83-9189426F25BB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47631" y="3285744"/>
              <a:ext cx="356616" cy="362711"/>
            </a:xfrm>
            <a:prstGeom prst="rect">
              <a:avLst/>
            </a:prstGeom>
          </p:spPr>
        </p:pic>
        <p:pic>
          <p:nvPicPr>
            <p:cNvPr id="56" name="object 124">
              <a:extLst>
                <a:ext uri="{FF2B5EF4-FFF2-40B4-BE49-F238E27FC236}">
                  <a16:creationId xmlns:a16="http://schemas.microsoft.com/office/drawing/2014/main" id="{3267FF00-35A3-3437-2F49-72AF6A45ADF8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51877" y="3388083"/>
              <a:ext cx="150272" cy="157844"/>
            </a:xfrm>
            <a:prstGeom prst="rect">
              <a:avLst/>
            </a:prstGeom>
          </p:spPr>
        </p:pic>
        <p:pic>
          <p:nvPicPr>
            <p:cNvPr id="57" name="object 125">
              <a:extLst>
                <a:ext uri="{FF2B5EF4-FFF2-40B4-BE49-F238E27FC236}">
                  <a16:creationId xmlns:a16="http://schemas.microsoft.com/office/drawing/2014/main" id="{171046BF-D4A5-9D7F-D366-F169246B70D6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631679" y="3279647"/>
              <a:ext cx="356616" cy="368807"/>
            </a:xfrm>
            <a:prstGeom prst="rect">
              <a:avLst/>
            </a:prstGeom>
          </p:spPr>
        </p:pic>
        <p:pic>
          <p:nvPicPr>
            <p:cNvPr id="58" name="object 126">
              <a:extLst>
                <a:ext uri="{FF2B5EF4-FFF2-40B4-BE49-F238E27FC236}">
                  <a16:creationId xmlns:a16="http://schemas.microsoft.com/office/drawing/2014/main" id="{1E9CCFDF-AF9E-F680-CAA3-44AFD2D9D0CA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33481" y="3381799"/>
              <a:ext cx="150272" cy="164128"/>
            </a:xfrm>
            <a:prstGeom prst="rect">
              <a:avLst/>
            </a:prstGeom>
          </p:spPr>
        </p:pic>
        <p:pic>
          <p:nvPicPr>
            <p:cNvPr id="59" name="object 127">
              <a:extLst>
                <a:ext uri="{FF2B5EF4-FFF2-40B4-BE49-F238E27FC236}">
                  <a16:creationId xmlns:a16="http://schemas.microsoft.com/office/drawing/2014/main" id="{9B521C04-BA08-3A3F-C4FD-D5E378340630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15088" y="3381093"/>
              <a:ext cx="150272" cy="157844"/>
            </a:xfrm>
            <a:prstGeom prst="rect">
              <a:avLst/>
            </a:prstGeom>
          </p:spPr>
        </p:pic>
        <p:pic>
          <p:nvPicPr>
            <p:cNvPr id="60" name="object 128">
              <a:extLst>
                <a:ext uri="{FF2B5EF4-FFF2-40B4-BE49-F238E27FC236}">
                  <a16:creationId xmlns:a16="http://schemas.microsoft.com/office/drawing/2014/main" id="{FE6D759F-49BC-0D08-A486-56087341DE3C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39583" y="3630167"/>
              <a:ext cx="356616" cy="362712"/>
            </a:xfrm>
            <a:prstGeom prst="rect">
              <a:avLst/>
            </a:prstGeom>
          </p:spPr>
        </p:pic>
        <p:pic>
          <p:nvPicPr>
            <p:cNvPr id="61" name="object 129">
              <a:extLst>
                <a:ext uri="{FF2B5EF4-FFF2-40B4-BE49-F238E27FC236}">
                  <a16:creationId xmlns:a16="http://schemas.microsoft.com/office/drawing/2014/main" id="{A104DE46-DE80-E03A-9B36-1E931D44655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3854" y="3731816"/>
              <a:ext cx="150271" cy="157844"/>
            </a:xfrm>
            <a:prstGeom prst="rect">
              <a:avLst/>
            </a:prstGeom>
          </p:spPr>
        </p:pic>
        <p:pic>
          <p:nvPicPr>
            <p:cNvPr id="62" name="object 130">
              <a:extLst>
                <a:ext uri="{FF2B5EF4-FFF2-40B4-BE49-F238E27FC236}">
                  <a16:creationId xmlns:a16="http://schemas.microsoft.com/office/drawing/2014/main" id="{149BA817-FE85-0DDF-BA32-458D8C92C4E4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3631" y="3636263"/>
              <a:ext cx="356616" cy="362712"/>
            </a:xfrm>
            <a:prstGeom prst="rect">
              <a:avLst/>
            </a:prstGeom>
          </p:spPr>
        </p:pic>
        <p:pic>
          <p:nvPicPr>
            <p:cNvPr id="63" name="object 131">
              <a:extLst>
                <a:ext uri="{FF2B5EF4-FFF2-40B4-BE49-F238E27FC236}">
                  <a16:creationId xmlns:a16="http://schemas.microsoft.com/office/drawing/2014/main" id="{DDE9E3CB-929F-9D4F-0C66-0B739E3893C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5459" y="3738806"/>
              <a:ext cx="150272" cy="157844"/>
            </a:xfrm>
            <a:prstGeom prst="rect">
              <a:avLst/>
            </a:prstGeom>
          </p:spPr>
        </p:pic>
        <p:pic>
          <p:nvPicPr>
            <p:cNvPr id="1024" name="object 132">
              <a:extLst>
                <a:ext uri="{FF2B5EF4-FFF2-40B4-BE49-F238E27FC236}">
                  <a16:creationId xmlns:a16="http://schemas.microsoft.com/office/drawing/2014/main" id="{2B73C34A-1619-9DBB-8008-0094ED9CC2EA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07063" y="3732522"/>
              <a:ext cx="150272" cy="164128"/>
            </a:xfrm>
            <a:prstGeom prst="rect">
              <a:avLst/>
            </a:prstGeom>
          </p:spPr>
        </p:pic>
        <p:pic>
          <p:nvPicPr>
            <p:cNvPr id="1025" name="object 133">
              <a:extLst>
                <a:ext uri="{FF2B5EF4-FFF2-40B4-BE49-F238E27FC236}">
                  <a16:creationId xmlns:a16="http://schemas.microsoft.com/office/drawing/2014/main" id="{4DFEC4CD-DA69-10F5-C19E-927A6403C62B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85631" y="3630167"/>
              <a:ext cx="356616" cy="362712"/>
            </a:xfrm>
            <a:prstGeom prst="rect">
              <a:avLst/>
            </a:prstGeom>
          </p:spPr>
        </p:pic>
        <p:pic>
          <p:nvPicPr>
            <p:cNvPr id="1027" name="object 134">
              <a:extLst>
                <a:ext uri="{FF2B5EF4-FFF2-40B4-BE49-F238E27FC236}">
                  <a16:creationId xmlns:a16="http://schemas.microsoft.com/office/drawing/2014/main" id="{832DF470-C4D3-81E8-C26A-39F0AB97649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8669" y="3731816"/>
              <a:ext cx="150272" cy="157844"/>
            </a:xfrm>
            <a:prstGeom prst="rect">
              <a:avLst/>
            </a:prstGeom>
          </p:spPr>
        </p:pic>
        <p:pic>
          <p:nvPicPr>
            <p:cNvPr id="1028" name="object 135">
              <a:extLst>
                <a:ext uri="{FF2B5EF4-FFF2-40B4-BE49-F238E27FC236}">
                  <a16:creationId xmlns:a16="http://schemas.microsoft.com/office/drawing/2014/main" id="{E874836D-11EC-C1CE-9992-795A0901279B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339583" y="4002023"/>
              <a:ext cx="356616" cy="362712"/>
            </a:xfrm>
            <a:prstGeom prst="rect">
              <a:avLst/>
            </a:prstGeom>
          </p:spPr>
        </p:pic>
        <p:pic>
          <p:nvPicPr>
            <p:cNvPr id="1029" name="object 136">
              <a:extLst>
                <a:ext uri="{FF2B5EF4-FFF2-40B4-BE49-F238E27FC236}">
                  <a16:creationId xmlns:a16="http://schemas.microsoft.com/office/drawing/2014/main" id="{E1198854-C7B6-3A27-F87C-28E2A4E05E9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3854" y="4103978"/>
              <a:ext cx="150271" cy="157844"/>
            </a:xfrm>
            <a:prstGeom prst="rect">
              <a:avLst/>
            </a:prstGeom>
          </p:spPr>
        </p:pic>
        <p:pic>
          <p:nvPicPr>
            <p:cNvPr id="1030" name="object 137">
              <a:extLst>
                <a:ext uri="{FF2B5EF4-FFF2-40B4-BE49-F238E27FC236}">
                  <a16:creationId xmlns:a16="http://schemas.microsoft.com/office/drawing/2014/main" id="{69DC1F4C-B0D0-82CD-8C4E-B26BDEA30E86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723631" y="4008119"/>
              <a:ext cx="356616" cy="362712"/>
            </a:xfrm>
            <a:prstGeom prst="rect">
              <a:avLst/>
            </a:prstGeom>
          </p:spPr>
        </p:pic>
        <p:pic>
          <p:nvPicPr>
            <p:cNvPr id="1031" name="object 138">
              <a:extLst>
                <a:ext uri="{FF2B5EF4-FFF2-40B4-BE49-F238E27FC236}">
                  <a16:creationId xmlns:a16="http://schemas.microsoft.com/office/drawing/2014/main" id="{1328D9C5-9E2A-DD26-90F0-7999F56BB74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5459" y="4110968"/>
              <a:ext cx="150272" cy="157844"/>
            </a:xfrm>
            <a:prstGeom prst="rect">
              <a:avLst/>
            </a:prstGeom>
          </p:spPr>
        </p:pic>
        <p:pic>
          <p:nvPicPr>
            <p:cNvPr id="1032" name="object 139">
              <a:extLst>
                <a:ext uri="{FF2B5EF4-FFF2-40B4-BE49-F238E27FC236}">
                  <a16:creationId xmlns:a16="http://schemas.microsoft.com/office/drawing/2014/main" id="{C16AF2E3-E819-AE07-E2C3-3A180C447673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104631" y="4002023"/>
              <a:ext cx="356616" cy="368807"/>
            </a:xfrm>
            <a:prstGeom prst="rect">
              <a:avLst/>
            </a:prstGeom>
          </p:spPr>
        </p:pic>
        <p:pic>
          <p:nvPicPr>
            <p:cNvPr id="1033" name="object 140">
              <a:extLst>
                <a:ext uri="{FF2B5EF4-FFF2-40B4-BE49-F238E27FC236}">
                  <a16:creationId xmlns:a16="http://schemas.microsoft.com/office/drawing/2014/main" id="{7408198C-F4DA-FC5B-E542-761A9AE5B699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207063" y="4104684"/>
              <a:ext cx="150272" cy="164128"/>
            </a:xfrm>
            <a:prstGeom prst="rect">
              <a:avLst/>
            </a:prstGeom>
          </p:spPr>
        </p:pic>
        <p:pic>
          <p:nvPicPr>
            <p:cNvPr id="1034" name="object 141">
              <a:extLst>
                <a:ext uri="{FF2B5EF4-FFF2-40B4-BE49-F238E27FC236}">
                  <a16:creationId xmlns:a16="http://schemas.microsoft.com/office/drawing/2014/main" id="{217165AD-9673-E8A8-9E09-0EEE8133213D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485631" y="4002023"/>
              <a:ext cx="356616" cy="362712"/>
            </a:xfrm>
            <a:prstGeom prst="rect">
              <a:avLst/>
            </a:prstGeom>
          </p:spPr>
        </p:pic>
        <p:pic>
          <p:nvPicPr>
            <p:cNvPr id="1035" name="object 142">
              <a:extLst>
                <a:ext uri="{FF2B5EF4-FFF2-40B4-BE49-F238E27FC236}">
                  <a16:creationId xmlns:a16="http://schemas.microsoft.com/office/drawing/2014/main" id="{F19F2FE5-B651-E7E4-F227-4BAA11CFECC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8669" y="4103978"/>
              <a:ext cx="150272" cy="157844"/>
            </a:xfrm>
            <a:prstGeom prst="rect">
              <a:avLst/>
            </a:prstGeom>
          </p:spPr>
        </p:pic>
        <p:pic>
          <p:nvPicPr>
            <p:cNvPr id="1036" name="object 143">
              <a:extLst>
                <a:ext uri="{FF2B5EF4-FFF2-40B4-BE49-F238E27FC236}">
                  <a16:creationId xmlns:a16="http://schemas.microsoft.com/office/drawing/2014/main" id="{734C8FED-1BD1-2E61-5555-88B815C11BE2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723631" y="4389119"/>
              <a:ext cx="356616" cy="362712"/>
            </a:xfrm>
            <a:prstGeom prst="rect">
              <a:avLst/>
            </a:prstGeom>
          </p:spPr>
        </p:pic>
        <p:pic>
          <p:nvPicPr>
            <p:cNvPr id="1037" name="object 144">
              <a:extLst>
                <a:ext uri="{FF2B5EF4-FFF2-40B4-BE49-F238E27FC236}">
                  <a16:creationId xmlns:a16="http://schemas.microsoft.com/office/drawing/2014/main" id="{99C9A857-02A8-A45D-F5FE-63B27346BF0F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5459" y="4490829"/>
              <a:ext cx="150272" cy="157844"/>
            </a:xfrm>
            <a:prstGeom prst="rect">
              <a:avLst/>
            </a:prstGeom>
          </p:spPr>
        </p:pic>
        <p:pic>
          <p:nvPicPr>
            <p:cNvPr id="1038" name="object 145">
              <a:extLst>
                <a:ext uri="{FF2B5EF4-FFF2-40B4-BE49-F238E27FC236}">
                  <a16:creationId xmlns:a16="http://schemas.microsoft.com/office/drawing/2014/main" id="{ED746FD2-B1A6-B52A-867A-B516D6FF7B83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104631" y="4379976"/>
              <a:ext cx="356616" cy="371856"/>
            </a:xfrm>
            <a:prstGeom prst="rect">
              <a:avLst/>
            </a:prstGeom>
          </p:spPr>
        </p:pic>
        <p:pic>
          <p:nvPicPr>
            <p:cNvPr id="1039" name="object 146">
              <a:extLst>
                <a:ext uri="{FF2B5EF4-FFF2-40B4-BE49-F238E27FC236}">
                  <a16:creationId xmlns:a16="http://schemas.microsoft.com/office/drawing/2014/main" id="{E24285AD-7E50-116C-7207-151572CBF9F0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207063" y="4484545"/>
              <a:ext cx="150272" cy="164128"/>
            </a:xfrm>
            <a:prstGeom prst="rect">
              <a:avLst/>
            </a:prstGeom>
          </p:spPr>
        </p:pic>
        <p:pic>
          <p:nvPicPr>
            <p:cNvPr id="1040" name="object 147">
              <a:extLst>
                <a:ext uri="{FF2B5EF4-FFF2-40B4-BE49-F238E27FC236}">
                  <a16:creationId xmlns:a16="http://schemas.microsoft.com/office/drawing/2014/main" id="{EE7BA8C8-5449-1A92-D331-6E5CA389C8DF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485631" y="4379976"/>
              <a:ext cx="356616" cy="365760"/>
            </a:xfrm>
            <a:prstGeom prst="rect">
              <a:avLst/>
            </a:prstGeom>
          </p:spPr>
        </p:pic>
        <p:pic>
          <p:nvPicPr>
            <p:cNvPr id="1041" name="object 148">
              <a:extLst>
                <a:ext uri="{FF2B5EF4-FFF2-40B4-BE49-F238E27FC236}">
                  <a16:creationId xmlns:a16="http://schemas.microsoft.com/office/drawing/2014/main" id="{85D17FE3-577B-ACD0-6700-4BF8BE5E132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8669" y="4483839"/>
              <a:ext cx="150272" cy="157844"/>
            </a:xfrm>
            <a:prstGeom prst="rect">
              <a:avLst/>
            </a:prstGeom>
          </p:spPr>
        </p:pic>
        <p:pic>
          <p:nvPicPr>
            <p:cNvPr id="1042" name="object 149">
              <a:extLst>
                <a:ext uri="{FF2B5EF4-FFF2-40B4-BE49-F238E27FC236}">
                  <a16:creationId xmlns:a16="http://schemas.microsoft.com/office/drawing/2014/main" id="{FFBF4552-D0DE-719C-D9BA-22D0E34FC217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339583" y="4748783"/>
              <a:ext cx="356616" cy="362712"/>
            </a:xfrm>
            <a:prstGeom prst="rect">
              <a:avLst/>
            </a:prstGeom>
          </p:spPr>
        </p:pic>
        <p:pic>
          <p:nvPicPr>
            <p:cNvPr id="1043" name="object 150">
              <a:extLst>
                <a:ext uri="{FF2B5EF4-FFF2-40B4-BE49-F238E27FC236}">
                  <a16:creationId xmlns:a16="http://schemas.microsoft.com/office/drawing/2014/main" id="{F74C2A12-7D63-F96C-7555-492CBCB9999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3854" y="4850795"/>
              <a:ext cx="150271" cy="157844"/>
            </a:xfrm>
            <a:prstGeom prst="rect">
              <a:avLst/>
            </a:prstGeom>
          </p:spPr>
        </p:pic>
        <p:pic>
          <p:nvPicPr>
            <p:cNvPr id="1044" name="object 151">
              <a:extLst>
                <a:ext uri="{FF2B5EF4-FFF2-40B4-BE49-F238E27FC236}">
                  <a16:creationId xmlns:a16="http://schemas.microsoft.com/office/drawing/2014/main" id="{F59CC92F-B5D6-DE22-215B-050D26A8952A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723631" y="4754879"/>
              <a:ext cx="356616" cy="362712"/>
            </a:xfrm>
            <a:prstGeom prst="rect">
              <a:avLst/>
            </a:prstGeom>
          </p:spPr>
        </p:pic>
        <p:pic>
          <p:nvPicPr>
            <p:cNvPr id="1045" name="object 152">
              <a:extLst>
                <a:ext uri="{FF2B5EF4-FFF2-40B4-BE49-F238E27FC236}">
                  <a16:creationId xmlns:a16="http://schemas.microsoft.com/office/drawing/2014/main" id="{BF13A75E-E69B-FC44-CC05-2B078781C4E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5459" y="4857785"/>
              <a:ext cx="150272" cy="157844"/>
            </a:xfrm>
            <a:prstGeom prst="rect">
              <a:avLst/>
            </a:prstGeom>
          </p:spPr>
        </p:pic>
        <p:pic>
          <p:nvPicPr>
            <p:cNvPr id="1046" name="object 153">
              <a:extLst>
                <a:ext uri="{FF2B5EF4-FFF2-40B4-BE49-F238E27FC236}">
                  <a16:creationId xmlns:a16="http://schemas.microsoft.com/office/drawing/2014/main" id="{B3B44360-C183-51A2-E11F-3F772C42E3D0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104631" y="4748783"/>
              <a:ext cx="356616" cy="368807"/>
            </a:xfrm>
            <a:prstGeom prst="rect">
              <a:avLst/>
            </a:prstGeom>
          </p:spPr>
        </p:pic>
        <p:pic>
          <p:nvPicPr>
            <p:cNvPr id="1047" name="object 154">
              <a:extLst>
                <a:ext uri="{FF2B5EF4-FFF2-40B4-BE49-F238E27FC236}">
                  <a16:creationId xmlns:a16="http://schemas.microsoft.com/office/drawing/2014/main" id="{E54BF890-A21A-D54B-5EC6-94023233B874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207063" y="4851501"/>
              <a:ext cx="150272" cy="164128"/>
            </a:xfrm>
            <a:prstGeom prst="rect">
              <a:avLst/>
            </a:prstGeom>
          </p:spPr>
        </p:pic>
        <p:pic>
          <p:nvPicPr>
            <p:cNvPr id="1048" name="object 155">
              <a:extLst>
                <a:ext uri="{FF2B5EF4-FFF2-40B4-BE49-F238E27FC236}">
                  <a16:creationId xmlns:a16="http://schemas.microsoft.com/office/drawing/2014/main" id="{F027FE38-34D0-978A-06B0-A601243E6154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8669" y="4850795"/>
              <a:ext cx="150272" cy="157844"/>
            </a:xfrm>
            <a:prstGeom prst="rect">
              <a:avLst/>
            </a:prstGeom>
          </p:spPr>
        </p:pic>
        <p:pic>
          <p:nvPicPr>
            <p:cNvPr id="1049" name="object 156">
              <a:extLst>
                <a:ext uri="{FF2B5EF4-FFF2-40B4-BE49-F238E27FC236}">
                  <a16:creationId xmlns:a16="http://schemas.microsoft.com/office/drawing/2014/main" id="{43C210EF-3CB1-0488-7207-01ED59977217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866631" y="3630167"/>
              <a:ext cx="356616" cy="362712"/>
            </a:xfrm>
            <a:prstGeom prst="rect">
              <a:avLst/>
            </a:prstGeom>
          </p:spPr>
        </p:pic>
        <p:pic>
          <p:nvPicPr>
            <p:cNvPr id="1050" name="object 157">
              <a:extLst>
                <a:ext uri="{FF2B5EF4-FFF2-40B4-BE49-F238E27FC236}">
                  <a16:creationId xmlns:a16="http://schemas.microsoft.com/office/drawing/2014/main" id="{3503EA41-B0A2-6830-FE10-91A883A501C7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70273" y="3731816"/>
              <a:ext cx="150271" cy="157844"/>
            </a:xfrm>
            <a:prstGeom prst="rect">
              <a:avLst/>
            </a:prstGeom>
          </p:spPr>
        </p:pic>
        <p:pic>
          <p:nvPicPr>
            <p:cNvPr id="1051" name="object 158">
              <a:extLst>
                <a:ext uri="{FF2B5EF4-FFF2-40B4-BE49-F238E27FC236}">
                  <a16:creationId xmlns:a16="http://schemas.microsoft.com/office/drawing/2014/main" id="{5400B5E3-EFE2-7C24-25BE-06BD510A5487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247631" y="3636263"/>
              <a:ext cx="356616" cy="362712"/>
            </a:xfrm>
            <a:prstGeom prst="rect">
              <a:avLst/>
            </a:prstGeom>
          </p:spPr>
        </p:pic>
        <p:pic>
          <p:nvPicPr>
            <p:cNvPr id="1052" name="object 159">
              <a:extLst>
                <a:ext uri="{FF2B5EF4-FFF2-40B4-BE49-F238E27FC236}">
                  <a16:creationId xmlns:a16="http://schemas.microsoft.com/office/drawing/2014/main" id="{42809214-DED4-86FF-5B09-657599860500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51877" y="3738806"/>
              <a:ext cx="150272" cy="157844"/>
            </a:xfrm>
            <a:prstGeom prst="rect">
              <a:avLst/>
            </a:prstGeom>
          </p:spPr>
        </p:pic>
        <p:pic>
          <p:nvPicPr>
            <p:cNvPr id="1053" name="object 160">
              <a:extLst>
                <a:ext uri="{FF2B5EF4-FFF2-40B4-BE49-F238E27FC236}">
                  <a16:creationId xmlns:a16="http://schemas.microsoft.com/office/drawing/2014/main" id="{F5FB4E1F-E1D2-4E68-E4F5-559748F1AA48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733481" y="3732522"/>
              <a:ext cx="150272" cy="164128"/>
            </a:xfrm>
            <a:prstGeom prst="rect">
              <a:avLst/>
            </a:prstGeom>
          </p:spPr>
        </p:pic>
        <p:pic>
          <p:nvPicPr>
            <p:cNvPr id="1054" name="object 161">
              <a:extLst>
                <a:ext uri="{FF2B5EF4-FFF2-40B4-BE49-F238E27FC236}">
                  <a16:creationId xmlns:a16="http://schemas.microsoft.com/office/drawing/2014/main" id="{DD74B26D-1B0E-CF66-533E-E7609700D38E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012679" y="3630167"/>
              <a:ext cx="356616" cy="362712"/>
            </a:xfrm>
            <a:prstGeom prst="rect">
              <a:avLst/>
            </a:prstGeom>
          </p:spPr>
        </p:pic>
        <p:pic>
          <p:nvPicPr>
            <p:cNvPr id="1055" name="object 162">
              <a:extLst>
                <a:ext uri="{FF2B5EF4-FFF2-40B4-BE49-F238E27FC236}">
                  <a16:creationId xmlns:a16="http://schemas.microsoft.com/office/drawing/2014/main" id="{A161F160-B9EE-65C6-E84D-F315BEE4117D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15088" y="3731816"/>
              <a:ext cx="150272" cy="157844"/>
            </a:xfrm>
            <a:prstGeom prst="rect">
              <a:avLst/>
            </a:prstGeom>
          </p:spPr>
        </p:pic>
        <p:pic>
          <p:nvPicPr>
            <p:cNvPr id="1056" name="object 163">
              <a:extLst>
                <a:ext uri="{FF2B5EF4-FFF2-40B4-BE49-F238E27FC236}">
                  <a16:creationId xmlns:a16="http://schemas.microsoft.com/office/drawing/2014/main" id="{23FA217B-DF46-D0FE-ACD7-6835B426B277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0273" y="4103978"/>
              <a:ext cx="150271" cy="157844"/>
            </a:xfrm>
            <a:prstGeom prst="rect">
              <a:avLst/>
            </a:prstGeom>
          </p:spPr>
        </p:pic>
        <p:pic>
          <p:nvPicPr>
            <p:cNvPr id="1057" name="object 164">
              <a:extLst>
                <a:ext uri="{FF2B5EF4-FFF2-40B4-BE49-F238E27FC236}">
                  <a16:creationId xmlns:a16="http://schemas.microsoft.com/office/drawing/2014/main" id="{73863DED-AD38-A6EA-3D4B-12E8963D6C83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247631" y="4008119"/>
              <a:ext cx="356616" cy="362712"/>
            </a:xfrm>
            <a:prstGeom prst="rect">
              <a:avLst/>
            </a:prstGeom>
          </p:spPr>
        </p:pic>
        <p:pic>
          <p:nvPicPr>
            <p:cNvPr id="1058" name="object 165">
              <a:extLst>
                <a:ext uri="{FF2B5EF4-FFF2-40B4-BE49-F238E27FC236}">
                  <a16:creationId xmlns:a16="http://schemas.microsoft.com/office/drawing/2014/main" id="{67C59E55-A96F-0C82-4B90-04E0FC58905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51877" y="4110968"/>
              <a:ext cx="150272" cy="157844"/>
            </a:xfrm>
            <a:prstGeom prst="rect">
              <a:avLst/>
            </a:prstGeom>
          </p:spPr>
        </p:pic>
        <p:pic>
          <p:nvPicPr>
            <p:cNvPr id="1059" name="object 167">
              <a:extLst>
                <a:ext uri="{FF2B5EF4-FFF2-40B4-BE49-F238E27FC236}">
                  <a16:creationId xmlns:a16="http://schemas.microsoft.com/office/drawing/2014/main" id="{A1696B86-D0B0-7ADE-E187-B66E4AF6FBAE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733481" y="4104684"/>
              <a:ext cx="150272" cy="164128"/>
            </a:xfrm>
            <a:prstGeom prst="rect">
              <a:avLst/>
            </a:prstGeom>
          </p:spPr>
        </p:pic>
        <p:pic>
          <p:nvPicPr>
            <p:cNvPr id="1060" name="object 168">
              <a:extLst>
                <a:ext uri="{FF2B5EF4-FFF2-40B4-BE49-F238E27FC236}">
                  <a16:creationId xmlns:a16="http://schemas.microsoft.com/office/drawing/2014/main" id="{63FD69DF-A503-1A3E-9AF8-E4CB78F039A8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012679" y="4002023"/>
              <a:ext cx="356616" cy="362712"/>
            </a:xfrm>
            <a:prstGeom prst="rect">
              <a:avLst/>
            </a:prstGeom>
          </p:spPr>
        </p:pic>
        <p:pic>
          <p:nvPicPr>
            <p:cNvPr id="1061" name="object 169">
              <a:extLst>
                <a:ext uri="{FF2B5EF4-FFF2-40B4-BE49-F238E27FC236}">
                  <a16:creationId xmlns:a16="http://schemas.microsoft.com/office/drawing/2014/main" id="{102ACBDF-2DC0-323A-AEA3-0A85666A1D3B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15088" y="4103978"/>
              <a:ext cx="150272" cy="157844"/>
            </a:xfrm>
            <a:prstGeom prst="rect">
              <a:avLst/>
            </a:prstGeom>
          </p:spPr>
        </p:pic>
        <p:pic>
          <p:nvPicPr>
            <p:cNvPr id="1062" name="object 170">
              <a:extLst>
                <a:ext uri="{FF2B5EF4-FFF2-40B4-BE49-F238E27FC236}">
                  <a16:creationId xmlns:a16="http://schemas.microsoft.com/office/drawing/2014/main" id="{20B771C6-44C5-C796-40B6-34D31F4085DF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866631" y="4379976"/>
              <a:ext cx="356616" cy="365760"/>
            </a:xfrm>
            <a:prstGeom prst="rect">
              <a:avLst/>
            </a:prstGeom>
          </p:spPr>
        </p:pic>
        <p:pic>
          <p:nvPicPr>
            <p:cNvPr id="1063" name="object 171">
              <a:extLst>
                <a:ext uri="{FF2B5EF4-FFF2-40B4-BE49-F238E27FC236}">
                  <a16:creationId xmlns:a16="http://schemas.microsoft.com/office/drawing/2014/main" id="{AE525458-36DE-6B37-4C79-D5F7685BFD5D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970273" y="4483839"/>
              <a:ext cx="150271" cy="157844"/>
            </a:xfrm>
            <a:prstGeom prst="rect">
              <a:avLst/>
            </a:prstGeom>
          </p:spPr>
        </p:pic>
        <p:pic>
          <p:nvPicPr>
            <p:cNvPr id="1064" name="object 172">
              <a:extLst>
                <a:ext uri="{FF2B5EF4-FFF2-40B4-BE49-F238E27FC236}">
                  <a16:creationId xmlns:a16="http://schemas.microsoft.com/office/drawing/2014/main" id="{E81EF3BB-AF3A-156F-BCC3-79445DCC4A21}"/>
                </a:ext>
              </a:extLst>
            </p:cNvPr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247631" y="4389119"/>
              <a:ext cx="356616" cy="362712"/>
            </a:xfrm>
            <a:prstGeom prst="rect">
              <a:avLst/>
            </a:prstGeom>
          </p:spPr>
        </p:pic>
        <p:pic>
          <p:nvPicPr>
            <p:cNvPr id="1065" name="object 173">
              <a:extLst>
                <a:ext uri="{FF2B5EF4-FFF2-40B4-BE49-F238E27FC236}">
                  <a16:creationId xmlns:a16="http://schemas.microsoft.com/office/drawing/2014/main" id="{5AA5D670-B01E-0A5F-1533-D2FE9737591A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51877" y="4490829"/>
              <a:ext cx="150272" cy="157844"/>
            </a:xfrm>
            <a:prstGeom prst="rect">
              <a:avLst/>
            </a:prstGeom>
          </p:spPr>
        </p:pic>
        <p:pic>
          <p:nvPicPr>
            <p:cNvPr id="1066" name="object 174">
              <a:extLst>
                <a:ext uri="{FF2B5EF4-FFF2-40B4-BE49-F238E27FC236}">
                  <a16:creationId xmlns:a16="http://schemas.microsoft.com/office/drawing/2014/main" id="{C91884D0-710D-9B89-4EF2-14AA5DBF1648}"/>
                </a:ext>
              </a:extLst>
            </p:cNvPr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631679" y="4379976"/>
              <a:ext cx="356616" cy="371856"/>
            </a:xfrm>
            <a:prstGeom prst="rect">
              <a:avLst/>
            </a:prstGeom>
          </p:spPr>
        </p:pic>
        <p:pic>
          <p:nvPicPr>
            <p:cNvPr id="1067" name="object 175">
              <a:extLst>
                <a:ext uri="{FF2B5EF4-FFF2-40B4-BE49-F238E27FC236}">
                  <a16:creationId xmlns:a16="http://schemas.microsoft.com/office/drawing/2014/main" id="{39FF5B08-AC88-7C98-51C2-6FEAE7B7BBE4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733481" y="4484545"/>
              <a:ext cx="150272" cy="164128"/>
            </a:xfrm>
            <a:prstGeom prst="rect">
              <a:avLst/>
            </a:prstGeom>
          </p:spPr>
        </p:pic>
        <p:pic>
          <p:nvPicPr>
            <p:cNvPr id="1068" name="object 176">
              <a:extLst>
                <a:ext uri="{FF2B5EF4-FFF2-40B4-BE49-F238E27FC236}">
                  <a16:creationId xmlns:a16="http://schemas.microsoft.com/office/drawing/2014/main" id="{96D568F8-9622-3F64-2AFB-B70AF18E510A}"/>
                </a:ext>
              </a:extLst>
            </p:cNvPr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012679" y="4379976"/>
              <a:ext cx="356616" cy="365760"/>
            </a:xfrm>
            <a:prstGeom prst="rect">
              <a:avLst/>
            </a:prstGeom>
          </p:spPr>
        </p:pic>
        <p:pic>
          <p:nvPicPr>
            <p:cNvPr id="1069" name="object 177">
              <a:extLst>
                <a:ext uri="{FF2B5EF4-FFF2-40B4-BE49-F238E27FC236}">
                  <a16:creationId xmlns:a16="http://schemas.microsoft.com/office/drawing/2014/main" id="{58AF2B07-141A-2781-81D6-D1323AEA0CC7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115088" y="4483839"/>
              <a:ext cx="150272" cy="157844"/>
            </a:xfrm>
            <a:prstGeom prst="rect">
              <a:avLst/>
            </a:prstGeom>
          </p:spPr>
        </p:pic>
        <p:pic>
          <p:nvPicPr>
            <p:cNvPr id="1070" name="object 178">
              <a:extLst>
                <a:ext uri="{FF2B5EF4-FFF2-40B4-BE49-F238E27FC236}">
                  <a16:creationId xmlns:a16="http://schemas.microsoft.com/office/drawing/2014/main" id="{F733C757-F0F0-9C37-C9E3-B3489C3B82C4}"/>
                </a:ext>
              </a:extLst>
            </p:cNvPr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866631" y="4748783"/>
              <a:ext cx="356616" cy="362712"/>
            </a:xfrm>
            <a:prstGeom prst="rect">
              <a:avLst/>
            </a:prstGeom>
          </p:spPr>
        </p:pic>
        <p:pic>
          <p:nvPicPr>
            <p:cNvPr id="1071" name="object 179">
              <a:extLst>
                <a:ext uri="{FF2B5EF4-FFF2-40B4-BE49-F238E27FC236}">
                  <a16:creationId xmlns:a16="http://schemas.microsoft.com/office/drawing/2014/main" id="{F756C761-5E15-C5FC-58A5-404A4E102102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70273" y="4850795"/>
              <a:ext cx="150271" cy="157844"/>
            </a:xfrm>
            <a:prstGeom prst="rect">
              <a:avLst/>
            </a:prstGeom>
          </p:spPr>
        </p:pic>
        <p:pic>
          <p:nvPicPr>
            <p:cNvPr id="1072" name="object 180">
              <a:extLst>
                <a:ext uri="{FF2B5EF4-FFF2-40B4-BE49-F238E27FC236}">
                  <a16:creationId xmlns:a16="http://schemas.microsoft.com/office/drawing/2014/main" id="{F167D408-3EE1-E763-FA72-C8B714672615}"/>
                </a:ext>
              </a:extLst>
            </p:cNvPr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351877" y="4857785"/>
              <a:ext cx="150272" cy="157844"/>
            </a:xfrm>
            <a:prstGeom prst="rect">
              <a:avLst/>
            </a:prstGeom>
          </p:spPr>
        </p:pic>
        <p:pic>
          <p:nvPicPr>
            <p:cNvPr id="1073" name="object 181">
              <a:extLst>
                <a:ext uri="{FF2B5EF4-FFF2-40B4-BE49-F238E27FC236}">
                  <a16:creationId xmlns:a16="http://schemas.microsoft.com/office/drawing/2014/main" id="{EDB61571-1539-ED8F-FF5C-93E1886C197A}"/>
                </a:ext>
              </a:extLst>
            </p:cNvPr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631679" y="4748783"/>
              <a:ext cx="356616" cy="368807"/>
            </a:xfrm>
            <a:prstGeom prst="rect">
              <a:avLst/>
            </a:prstGeom>
          </p:spPr>
        </p:pic>
        <p:pic>
          <p:nvPicPr>
            <p:cNvPr id="1074" name="object 182">
              <a:extLst>
                <a:ext uri="{FF2B5EF4-FFF2-40B4-BE49-F238E27FC236}">
                  <a16:creationId xmlns:a16="http://schemas.microsoft.com/office/drawing/2014/main" id="{87A21659-EBD3-F611-2F20-B67CB13B8082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733481" y="4851501"/>
              <a:ext cx="150272" cy="164128"/>
            </a:xfrm>
            <a:prstGeom prst="rect">
              <a:avLst/>
            </a:prstGeom>
          </p:spPr>
        </p:pic>
        <p:pic>
          <p:nvPicPr>
            <p:cNvPr id="1075" name="object 183">
              <a:extLst>
                <a:ext uri="{FF2B5EF4-FFF2-40B4-BE49-F238E27FC236}">
                  <a16:creationId xmlns:a16="http://schemas.microsoft.com/office/drawing/2014/main" id="{CF5CB357-3894-5294-567A-4507BE74F8B4}"/>
                </a:ext>
              </a:extLst>
            </p:cNvPr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115088" y="4850795"/>
              <a:ext cx="150272" cy="157844"/>
            </a:xfrm>
            <a:prstGeom prst="rect">
              <a:avLst/>
            </a:prstGeom>
          </p:spPr>
        </p:pic>
      </p:grpSp>
      <p:pic>
        <p:nvPicPr>
          <p:cNvPr id="1076" name="object 184">
            <a:extLst>
              <a:ext uri="{FF2B5EF4-FFF2-40B4-BE49-F238E27FC236}">
                <a16:creationId xmlns:a16="http://schemas.microsoft.com/office/drawing/2014/main" id="{0F358B15-ABE4-A9C1-B203-CEF5740131F7}"/>
              </a:ext>
            </a:extLst>
          </p:cNvPr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802531" y="872914"/>
            <a:ext cx="150272" cy="164128"/>
          </a:xfrm>
          <a:prstGeom prst="rect">
            <a:avLst/>
          </a:prstGeom>
        </p:spPr>
      </p:pic>
      <p:pic>
        <p:nvPicPr>
          <p:cNvPr id="1077" name="object 185">
            <a:extLst>
              <a:ext uri="{FF2B5EF4-FFF2-40B4-BE49-F238E27FC236}">
                <a16:creationId xmlns:a16="http://schemas.microsoft.com/office/drawing/2014/main" id="{2A9C8085-DDD4-DDD4-ECA9-C6F446B2F122}"/>
              </a:ext>
            </a:extLst>
          </p:cNvPr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947344" y="879198"/>
            <a:ext cx="150272" cy="157844"/>
          </a:xfrm>
          <a:prstGeom prst="rect">
            <a:avLst/>
          </a:prstGeom>
        </p:spPr>
      </p:pic>
      <p:pic>
        <p:nvPicPr>
          <p:cNvPr id="1078" name="object 186">
            <a:extLst>
              <a:ext uri="{FF2B5EF4-FFF2-40B4-BE49-F238E27FC236}">
                <a16:creationId xmlns:a16="http://schemas.microsoft.com/office/drawing/2014/main" id="{FAF4B715-5E45-8D59-6102-5965F28C8317}"/>
              </a:ext>
            </a:extLst>
          </p:cNvPr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039321" y="3093935"/>
            <a:ext cx="150271" cy="157844"/>
          </a:xfrm>
          <a:prstGeom prst="rect">
            <a:avLst/>
          </a:prstGeom>
        </p:spPr>
      </p:pic>
      <p:grpSp>
        <p:nvGrpSpPr>
          <p:cNvPr id="1079" name="object 191">
            <a:extLst>
              <a:ext uri="{FF2B5EF4-FFF2-40B4-BE49-F238E27FC236}">
                <a16:creationId xmlns:a16="http://schemas.microsoft.com/office/drawing/2014/main" id="{FBB439E1-091B-CD6F-5CCE-E1E29F48F06A}"/>
              </a:ext>
            </a:extLst>
          </p:cNvPr>
          <p:cNvGrpSpPr/>
          <p:nvPr/>
        </p:nvGrpSpPr>
        <p:grpSpPr>
          <a:xfrm>
            <a:off x="8309186" y="3127231"/>
            <a:ext cx="673735" cy="621665"/>
            <a:chOff x="10713719" y="4517135"/>
            <a:chExt cx="673735" cy="621665"/>
          </a:xfrm>
        </p:grpSpPr>
        <p:pic>
          <p:nvPicPr>
            <p:cNvPr id="1080" name="object 192">
              <a:extLst>
                <a:ext uri="{FF2B5EF4-FFF2-40B4-BE49-F238E27FC236}">
                  <a16:creationId xmlns:a16="http://schemas.microsoft.com/office/drawing/2014/main" id="{0727FE19-C5FF-63B6-CDB8-5C9A137801D9}"/>
                </a:ext>
              </a:extLst>
            </p:cNvPr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1106632" y="4534770"/>
              <a:ext cx="280415" cy="603667"/>
            </a:xfrm>
            <a:prstGeom prst="rect">
              <a:avLst/>
            </a:prstGeom>
          </p:spPr>
        </p:pic>
        <p:pic>
          <p:nvPicPr>
            <p:cNvPr id="1081" name="object 193">
              <a:extLst>
                <a:ext uri="{FF2B5EF4-FFF2-40B4-BE49-F238E27FC236}">
                  <a16:creationId xmlns:a16="http://schemas.microsoft.com/office/drawing/2014/main" id="{70408C54-B9A3-6CC0-6CB8-7F716C772FF6}"/>
                </a:ext>
              </a:extLst>
            </p:cNvPr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713719" y="4517135"/>
              <a:ext cx="356616" cy="362712"/>
            </a:xfrm>
            <a:prstGeom prst="rect">
              <a:avLst/>
            </a:prstGeom>
          </p:spPr>
        </p:pic>
        <p:pic>
          <p:nvPicPr>
            <p:cNvPr id="1082" name="object 194">
              <a:extLst>
                <a:ext uri="{FF2B5EF4-FFF2-40B4-BE49-F238E27FC236}">
                  <a16:creationId xmlns:a16="http://schemas.microsoft.com/office/drawing/2014/main" id="{4D317331-E7EC-E7E1-8721-5695361645C8}"/>
                </a:ext>
              </a:extLst>
            </p:cNvPr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815719" y="4619168"/>
              <a:ext cx="150272" cy="157844"/>
            </a:xfrm>
            <a:prstGeom prst="rect">
              <a:avLst/>
            </a:prstGeom>
          </p:spPr>
        </p:pic>
        <p:pic>
          <p:nvPicPr>
            <p:cNvPr id="1083" name="object 195">
              <a:extLst>
                <a:ext uri="{FF2B5EF4-FFF2-40B4-BE49-F238E27FC236}">
                  <a16:creationId xmlns:a16="http://schemas.microsoft.com/office/drawing/2014/main" id="{9C002752-D9C5-0F2A-02EF-1AA1745D4682}"/>
                </a:ext>
              </a:extLst>
            </p:cNvPr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815719" y="4925965"/>
              <a:ext cx="150272" cy="157844"/>
            </a:xfrm>
            <a:prstGeom prst="rect">
              <a:avLst/>
            </a:prstGeom>
          </p:spPr>
        </p:pic>
      </p:grpSp>
      <p:sp>
        <p:nvSpPr>
          <p:cNvPr id="1084" name="object 197">
            <a:extLst>
              <a:ext uri="{FF2B5EF4-FFF2-40B4-BE49-F238E27FC236}">
                <a16:creationId xmlns:a16="http://schemas.microsoft.com/office/drawing/2014/main" id="{0AF47DD6-8CCA-7545-41B5-F66061C79374}"/>
              </a:ext>
            </a:extLst>
          </p:cNvPr>
          <p:cNvSpPr txBox="1"/>
          <p:nvPr/>
        </p:nvSpPr>
        <p:spPr>
          <a:xfrm>
            <a:off x="5459424" y="3989307"/>
            <a:ext cx="2066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>
                <a:latin typeface="Trebuchet MS"/>
                <a:cs typeface="Trebuchet MS"/>
              </a:rPr>
              <a:t>Fluorescence</a:t>
            </a:r>
            <a:r>
              <a:rPr sz="1800" i="1" spc="-65">
                <a:latin typeface="Trebuchet MS"/>
                <a:cs typeface="Trebuchet MS"/>
              </a:rPr>
              <a:t> </a:t>
            </a:r>
            <a:r>
              <a:rPr sz="1800" i="1" spc="-20">
                <a:latin typeface="Trebuchet MS"/>
                <a:cs typeface="Trebuchet MS"/>
              </a:rPr>
              <a:t>image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903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3200">
                <a:solidFill>
                  <a:schemeClr val="tx2">
                    <a:lumMod val="50000"/>
                  </a:schemeClr>
                </a:solidFill>
                <a:latin typeface="+mj-lt"/>
              </a:rPr>
              <a:t>Neutral atoms: advantages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8" y="1172402"/>
            <a:ext cx="7743825" cy="3324953"/>
          </a:xfrm>
        </p:spPr>
        <p:txBody>
          <a:bodyPr>
            <a:normAutofit/>
          </a:bodyPr>
          <a:lstStyle/>
          <a:p>
            <a:pPr lvl="2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Low error rate: a "natural" qubit rather than a qubit that might contain fabrication errors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Large connectivity </a:t>
            </a:r>
          </a:p>
          <a:p>
            <a:pPr lvl="2">
              <a:lnSpc>
                <a:spcPct val="120000"/>
              </a:lnSpc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Reprogrammability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of the atomic register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Native implementation for multi-gates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Digital and analog modes</a:t>
            </a:r>
          </a:p>
          <a:p>
            <a:pPr lvl="2">
              <a:lnSpc>
                <a:spcPct val="120000"/>
              </a:lnSpc>
            </a:pPr>
            <a:endParaRPr lang="en-US" sz="9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2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first: logistics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FA7426-CF54-06B7-FB6B-65B20B53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343" y="1081346"/>
            <a:ext cx="6669314" cy="333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18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Quantum processing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8" y="1172402"/>
            <a:ext cx="7147044" cy="2840037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NAQC can be analog or digital. </a:t>
            </a:r>
            <a:endParaRPr lang="en-US" sz="12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1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B5502-FFAE-00CB-45C5-CB4DE8F82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61"/>
          <a:stretch/>
        </p:blipFill>
        <p:spPr>
          <a:xfrm>
            <a:off x="1120960" y="1694040"/>
            <a:ext cx="7037545" cy="1954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9F6EA8-C79C-4BED-8031-B26FF793D2FF}"/>
              </a:ext>
            </a:extLst>
          </p:cNvPr>
          <p:cNvSpPr txBox="1"/>
          <p:nvPr/>
        </p:nvSpPr>
        <p:spPr>
          <a:xfrm>
            <a:off x="5576778" y="3728238"/>
            <a:ext cx="2264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+mj-lt"/>
              </a:rPr>
              <a:t>Continuous and global</a:t>
            </a:r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F1197-7099-5F77-7BB5-06B9A03732AC}"/>
              </a:ext>
            </a:extLst>
          </p:cNvPr>
          <p:cNvSpPr txBox="1"/>
          <p:nvPr/>
        </p:nvSpPr>
        <p:spPr>
          <a:xfrm>
            <a:off x="1811080" y="3737584"/>
            <a:ext cx="2264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+mj-lt"/>
              </a:rPr>
              <a:t>Local operations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9319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Quantum processing - DIGITAL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6353" y="1358669"/>
            <a:ext cx="7743825" cy="2840037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900">
                <a:solidFill>
                  <a:schemeClr val="tx2"/>
                </a:solidFill>
                <a:latin typeface="+mj-lt"/>
              </a:rPr>
              <a:t>Discrete operations on qubits.</a:t>
            </a:r>
          </a:p>
          <a:p>
            <a:pPr algn="l" rtl="0" fontAlgn="base"/>
            <a:r>
              <a:rPr lang="en-US" sz="1900">
                <a:solidFill>
                  <a:schemeClr val="tx2"/>
                </a:solidFill>
                <a:latin typeface="+mj-lt"/>
              </a:rPr>
              <a:t>The two-levels are in the RAMAN BASIS:</a:t>
            </a:r>
          </a:p>
          <a:p>
            <a:pPr algn="l" rtl="0" fontAlgn="base"/>
            <a:r>
              <a:rPr lang="en-US" sz="1900">
                <a:solidFill>
                  <a:schemeClr val="tx2"/>
                </a:solidFill>
                <a:latin typeface="+mj-lt"/>
              </a:rPr>
              <a:t>	- ground</a:t>
            </a:r>
          </a:p>
          <a:p>
            <a:pPr algn="l" rtl="0" fontAlgn="base"/>
            <a:r>
              <a:rPr lang="en-US" sz="1900">
                <a:solidFill>
                  <a:schemeClr val="tx2"/>
                </a:solidFill>
                <a:latin typeface="+mj-lt"/>
              </a:rPr>
              <a:t>	- hyperfine</a:t>
            </a:r>
          </a:p>
          <a:p>
            <a:pPr algn="l" rtl="0" fontAlgn="base"/>
            <a:r>
              <a:rPr lang="en-US" sz="1900">
                <a:solidFill>
                  <a:schemeClr val="tx2"/>
                </a:solidFill>
                <a:latin typeface="+mj-lt"/>
              </a:rPr>
              <a:t>No Rydberg blockade between these states! </a:t>
            </a:r>
          </a:p>
          <a:p>
            <a:pPr algn="l" rtl="0" fontAlgn="base"/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C399E-C404-AAFD-5DCB-AFE00FB52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92" y="1765520"/>
            <a:ext cx="3164992" cy="132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8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Quantum processing - DIGITAL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6353" y="1358669"/>
            <a:ext cx="7743825" cy="2840037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900">
                <a:solidFill>
                  <a:schemeClr val="tx2"/>
                </a:solidFill>
                <a:latin typeface="+mj-lt"/>
              </a:rPr>
              <a:t>Discrete operations on qubits.</a:t>
            </a:r>
          </a:p>
          <a:p>
            <a:pPr algn="l" rtl="0" fontAlgn="base"/>
            <a:r>
              <a:rPr lang="en-US" sz="1900">
                <a:solidFill>
                  <a:schemeClr val="tx2"/>
                </a:solidFill>
                <a:latin typeface="+mj-lt"/>
              </a:rPr>
              <a:t>The two-levels are in the RAMAN BASIS:</a:t>
            </a:r>
          </a:p>
          <a:p>
            <a:pPr algn="l" rtl="0" fontAlgn="base"/>
            <a:r>
              <a:rPr lang="en-US" sz="1900">
                <a:solidFill>
                  <a:schemeClr val="tx2"/>
                </a:solidFill>
                <a:latin typeface="+mj-lt"/>
              </a:rPr>
              <a:t>	- ground</a:t>
            </a:r>
          </a:p>
          <a:p>
            <a:pPr algn="l" rtl="0" fontAlgn="base"/>
            <a:r>
              <a:rPr lang="en-US" sz="1900">
                <a:solidFill>
                  <a:schemeClr val="tx2"/>
                </a:solidFill>
                <a:latin typeface="+mj-lt"/>
              </a:rPr>
              <a:t>	- hyperfine</a:t>
            </a:r>
          </a:p>
          <a:p>
            <a:pPr algn="l" rtl="0" fontAlgn="base"/>
            <a:r>
              <a:rPr lang="en-US" sz="1900">
                <a:solidFill>
                  <a:schemeClr val="tx2"/>
                </a:solidFill>
                <a:latin typeface="+mj-lt"/>
              </a:rPr>
              <a:t>No Rydberg blockade between these states! </a:t>
            </a:r>
          </a:p>
          <a:p>
            <a:pPr algn="l" rtl="0" fontAlgn="base"/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81570C-CCF0-35F9-1353-1F3BB4ABE85C}"/>
              </a:ext>
            </a:extLst>
          </p:cNvPr>
          <p:cNvGrpSpPr/>
          <p:nvPr/>
        </p:nvGrpSpPr>
        <p:grpSpPr>
          <a:xfrm>
            <a:off x="5236535" y="1459896"/>
            <a:ext cx="3763926" cy="2223707"/>
            <a:chOff x="3620544" y="992641"/>
            <a:chExt cx="5523456" cy="3263228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2D4E0A9E-6924-B0B7-5FDE-3ADAB6B59818}"/>
                </a:ext>
              </a:extLst>
            </p:cNvPr>
            <p:cNvSpPr txBox="1"/>
            <p:nvPr/>
          </p:nvSpPr>
          <p:spPr>
            <a:xfrm>
              <a:off x="4095587" y="2834004"/>
              <a:ext cx="1535584" cy="32448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950" spc="-50">
                  <a:cs typeface="Arial"/>
                </a:rPr>
                <a:t>Basis </a:t>
              </a:r>
              <a:r>
                <a:rPr sz="1950" spc="-10">
                  <a:cs typeface="Arial"/>
                </a:rPr>
                <a:t>states</a:t>
              </a:r>
              <a:endParaRPr sz="1950">
                <a:cs typeface="Arial"/>
              </a:endParaRPr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A83BCD7D-BE40-F0C5-D641-057F12A066A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2938" y="2453697"/>
              <a:ext cx="1624486" cy="760615"/>
            </a:xfrm>
            <a:prstGeom prst="rect">
              <a:avLst/>
            </a:prstGeom>
          </p:spPr>
        </p:pic>
        <p:grpSp>
          <p:nvGrpSpPr>
            <p:cNvPr id="16" name="object 7">
              <a:extLst>
                <a:ext uri="{FF2B5EF4-FFF2-40B4-BE49-F238E27FC236}">
                  <a16:creationId xmlns:a16="http://schemas.microsoft.com/office/drawing/2014/main" id="{10B33F8F-52B0-73C6-3056-50ECD5B6B104}"/>
                </a:ext>
              </a:extLst>
            </p:cNvPr>
            <p:cNvGrpSpPr/>
            <p:nvPr/>
          </p:nvGrpSpPr>
          <p:grpSpPr>
            <a:xfrm>
              <a:off x="5785248" y="3319978"/>
              <a:ext cx="1500088" cy="883014"/>
              <a:chOff x="2119658" y="3257661"/>
              <a:chExt cx="1500088" cy="883014"/>
            </a:xfrm>
          </p:grpSpPr>
          <p:pic>
            <p:nvPicPr>
              <p:cNvPr id="24" name="object 8">
                <a:extLst>
                  <a:ext uri="{FF2B5EF4-FFF2-40B4-BE49-F238E27FC236}">
                    <a16:creationId xmlns:a16="http://schemas.microsoft.com/office/drawing/2014/main" id="{C906ADD9-0706-F977-19DF-90A795472F2C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19658" y="3536546"/>
                <a:ext cx="1500088" cy="604129"/>
              </a:xfrm>
              <a:prstGeom prst="rect">
                <a:avLst/>
              </a:prstGeom>
            </p:spPr>
          </p:pic>
          <p:sp>
            <p:nvSpPr>
              <p:cNvPr id="25" name="object 9">
                <a:extLst>
                  <a:ext uri="{FF2B5EF4-FFF2-40B4-BE49-F238E27FC236}">
                    <a16:creationId xmlns:a16="http://schemas.microsoft.com/office/drawing/2014/main" id="{23247A92-E2E9-5E72-04D2-1122166DE118}"/>
                  </a:ext>
                </a:extLst>
              </p:cNvPr>
              <p:cNvSpPr/>
              <p:nvPr/>
            </p:nvSpPr>
            <p:spPr>
              <a:xfrm>
                <a:off x="2630853" y="3257661"/>
                <a:ext cx="19812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198119" h="289560">
                    <a:moveTo>
                      <a:pt x="148372" y="0"/>
                    </a:moveTo>
                    <a:lnTo>
                      <a:pt x="49458" y="0"/>
                    </a:lnTo>
                    <a:lnTo>
                      <a:pt x="49458" y="190430"/>
                    </a:lnTo>
                    <a:lnTo>
                      <a:pt x="0" y="190430"/>
                    </a:lnTo>
                    <a:lnTo>
                      <a:pt x="98915" y="289345"/>
                    </a:lnTo>
                    <a:lnTo>
                      <a:pt x="197830" y="190430"/>
                    </a:lnTo>
                    <a:lnTo>
                      <a:pt x="148372" y="190430"/>
                    </a:lnTo>
                    <a:lnTo>
                      <a:pt x="14837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26" name="object 10">
                <a:extLst>
                  <a:ext uri="{FF2B5EF4-FFF2-40B4-BE49-F238E27FC236}">
                    <a16:creationId xmlns:a16="http://schemas.microsoft.com/office/drawing/2014/main" id="{F52102CF-30CE-DC4C-C35C-EA31C08B46F0}"/>
                  </a:ext>
                </a:extLst>
              </p:cNvPr>
              <p:cNvSpPr/>
              <p:nvPr/>
            </p:nvSpPr>
            <p:spPr>
              <a:xfrm>
                <a:off x="2630853" y="3257661"/>
                <a:ext cx="19812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198119" h="289560">
                    <a:moveTo>
                      <a:pt x="0" y="190430"/>
                    </a:moveTo>
                    <a:lnTo>
                      <a:pt x="49457" y="190430"/>
                    </a:lnTo>
                    <a:lnTo>
                      <a:pt x="49457" y="0"/>
                    </a:lnTo>
                    <a:lnTo>
                      <a:pt x="148372" y="0"/>
                    </a:lnTo>
                    <a:lnTo>
                      <a:pt x="148372" y="190430"/>
                    </a:lnTo>
                    <a:lnTo>
                      <a:pt x="197830" y="190430"/>
                    </a:lnTo>
                    <a:lnTo>
                      <a:pt x="98915" y="289345"/>
                    </a:lnTo>
                    <a:lnTo>
                      <a:pt x="0" y="190430"/>
                    </a:lnTo>
                    <a:close/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85B9973D-8DB0-375A-F01E-78B47EE18B52}"/>
                </a:ext>
              </a:extLst>
            </p:cNvPr>
            <p:cNvPicPr/>
            <p:nvPr/>
          </p:nvPicPr>
          <p:blipFill rotWithShape="1">
            <a:blip r:embed="rId4" cstate="print"/>
            <a:srcRect r="24823" b="48245"/>
            <a:stretch/>
          </p:blipFill>
          <p:spPr>
            <a:xfrm>
              <a:off x="5785248" y="992641"/>
              <a:ext cx="1200055" cy="1355686"/>
            </a:xfrm>
            <a:prstGeom prst="rect">
              <a:avLst/>
            </a:prstGeom>
          </p:spPr>
        </p:pic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14F45ECA-5B14-89B6-1FC4-EADFA5690112}"/>
                </a:ext>
              </a:extLst>
            </p:cNvPr>
            <p:cNvSpPr txBox="1"/>
            <p:nvPr/>
          </p:nvSpPr>
          <p:spPr>
            <a:xfrm>
              <a:off x="3620544" y="1174196"/>
              <a:ext cx="1967238" cy="568744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fr-CA" spc="60" err="1">
                  <a:cs typeface="Trebuchet MS"/>
                </a:rPr>
                <a:t>Intermediate</a:t>
              </a:r>
              <a:r>
                <a:rPr lang="fr-CA" spc="60">
                  <a:cs typeface="Trebuchet MS"/>
                </a:rPr>
                <a:t> </a:t>
              </a:r>
              <a:r>
                <a:rPr spc="60">
                  <a:cs typeface="Trebuchet MS"/>
                </a:rPr>
                <a:t>Rydberg</a:t>
              </a:r>
              <a:r>
                <a:rPr spc="-10">
                  <a:cs typeface="Trebuchet MS"/>
                </a:rPr>
                <a:t> </a:t>
              </a:r>
              <a:r>
                <a:rPr spc="-20">
                  <a:cs typeface="Trebuchet MS"/>
                </a:rPr>
                <a:t>state</a:t>
              </a:r>
              <a:endParaRPr>
                <a:cs typeface="Trebuchet M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54">
                  <a:extLst>
                    <a:ext uri="{FF2B5EF4-FFF2-40B4-BE49-F238E27FC236}">
                      <a16:creationId xmlns:a16="http://schemas.microsoft.com/office/drawing/2014/main" id="{C196DF11-8EB3-1A73-2E89-B43EF618AE64}"/>
                    </a:ext>
                  </a:extLst>
                </p:cNvPr>
                <p:cNvSpPr txBox="1"/>
                <p:nvPr/>
              </p:nvSpPr>
              <p:spPr>
                <a:xfrm>
                  <a:off x="7013145" y="1541844"/>
                  <a:ext cx="3348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9" name="ZoneTexte 54">
                  <a:extLst>
                    <a:ext uri="{FF2B5EF4-FFF2-40B4-BE49-F238E27FC236}">
                      <a16:creationId xmlns:a16="http://schemas.microsoft.com/office/drawing/2014/main" id="{C196DF11-8EB3-1A73-2E89-B43EF618A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145" y="1541844"/>
                  <a:ext cx="33489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632" t="-261290" r="-265789" b="-4322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9CCBDF-9E44-C2D4-E02E-89C3A3C8A802}"/>
                </a:ext>
              </a:extLst>
            </p:cNvPr>
            <p:cNvSpPr/>
            <p:nvPr/>
          </p:nvSpPr>
          <p:spPr>
            <a:xfrm>
              <a:off x="6132187" y="2069146"/>
              <a:ext cx="521208" cy="2908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21" name="TextBox 28">
              <a:extLst>
                <a:ext uri="{FF2B5EF4-FFF2-40B4-BE49-F238E27FC236}">
                  <a16:creationId xmlns:a16="http://schemas.microsoft.com/office/drawing/2014/main" id="{5A9A337D-7D77-5361-0BB7-9A812496AC96}"/>
                </a:ext>
              </a:extLst>
            </p:cNvPr>
            <p:cNvSpPr txBox="1"/>
            <p:nvPr/>
          </p:nvSpPr>
          <p:spPr>
            <a:xfrm>
              <a:off x="6158288" y="1997002"/>
              <a:ext cx="754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CA" sz="2000" b="1"/>
                <a:t>…</a:t>
              </a:r>
              <a:endParaRPr lang="en-CA" sz="2000" b="1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430C8472-9FF5-BA9D-0442-BF005E863DBF}"/>
                </a:ext>
              </a:extLst>
            </p:cNvPr>
            <p:cNvSpPr/>
            <p:nvPr/>
          </p:nvSpPr>
          <p:spPr>
            <a:xfrm>
              <a:off x="7367424" y="3580542"/>
              <a:ext cx="291531" cy="622450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CA"/>
            </a:p>
          </p:txBody>
        </p:sp>
        <p:sp>
          <p:nvSpPr>
            <p:cNvPr id="23" name="TextBox 35">
              <a:extLst>
                <a:ext uri="{FF2B5EF4-FFF2-40B4-BE49-F238E27FC236}">
                  <a16:creationId xmlns:a16="http://schemas.microsoft.com/office/drawing/2014/main" id="{755BE9A0-3261-D5A8-FDBD-411A220DC213}"/>
                </a:ext>
              </a:extLst>
            </p:cNvPr>
            <p:cNvSpPr txBox="1"/>
            <p:nvPr/>
          </p:nvSpPr>
          <p:spPr>
            <a:xfrm>
              <a:off x="7796531" y="3609538"/>
              <a:ext cx="1347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CA"/>
                <a:t>Raman </a:t>
              </a:r>
              <a:r>
                <a:rPr lang="fr-CA" err="1"/>
                <a:t>channel</a:t>
              </a:r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90948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Quantum processing - DIGITAL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00087" y="1469946"/>
            <a:ext cx="7743825" cy="1682764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800">
                <a:solidFill>
                  <a:schemeClr val="tx2"/>
                </a:solidFill>
                <a:latin typeface="+mj-lt"/>
              </a:rPr>
              <a:t>Any single-qubit gate can be implemented with laser pulses.</a:t>
            </a:r>
          </a:p>
          <a:p>
            <a:pPr algn="l" rtl="0" fontAlgn="base"/>
            <a:r>
              <a:rPr lang="en-US" sz="1800" b="0" i="0">
                <a:solidFill>
                  <a:schemeClr val="tx2"/>
                </a:solidFill>
                <a:effectLst/>
                <a:latin typeface="+mj-lt"/>
              </a:rPr>
              <a:t>A pulse </a:t>
            </a:r>
            <a:r>
              <a:rPr lang="en-US" sz="1800">
                <a:solidFill>
                  <a:schemeClr val="tx2"/>
                </a:solidFill>
                <a:latin typeface="+mj-lt"/>
              </a:rPr>
              <a:t>of duration </a:t>
            </a:r>
            <a:r>
              <a:rPr lang="en-CA" sz="1800">
                <a:solidFill>
                  <a:schemeClr val="tx2"/>
                </a:solidFill>
                <a:latin typeface="+mj-lt"/>
              </a:rPr>
              <a:t>τ performs the time evolution:</a:t>
            </a:r>
            <a:endParaRPr lang="en-US" sz="1400" b="0" i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224FB-B97C-A869-B4EE-E8C1D535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75" y="2629969"/>
            <a:ext cx="3562847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70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Quantum processing - DIGITAL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6285" y="2013619"/>
            <a:ext cx="7743825" cy="3138347"/>
          </a:xfrm>
        </p:spPr>
        <p:txBody>
          <a:bodyPr>
            <a:normAutofit/>
          </a:bodyPr>
          <a:lstStyle/>
          <a:p>
            <a:pPr fontAlgn="base"/>
            <a:r>
              <a:rPr lang="en-CA" sz="1800">
                <a:solidFill>
                  <a:schemeClr val="tx2"/>
                </a:solidFill>
                <a:latin typeface="+mj-lt"/>
              </a:rPr>
              <a:t>On resonance (</a:t>
            </a:r>
            <a:r>
              <a:rPr lang="en-US" sz="1800">
                <a:solidFill>
                  <a:schemeClr val="tx2"/>
                </a:solidFill>
                <a:latin typeface="+mj-lt"/>
              </a:rPr>
              <a:t>δ = 0</a:t>
            </a:r>
            <a:r>
              <a:rPr lang="en-CA" sz="1800">
                <a:solidFill>
                  <a:schemeClr val="tx2"/>
                </a:solidFill>
                <a:latin typeface="+mj-lt"/>
              </a:rPr>
              <a:t>), </a:t>
            </a:r>
            <a:r>
              <a:rPr lang="en-US" sz="1800">
                <a:solidFill>
                  <a:schemeClr val="tx2"/>
                </a:solidFill>
                <a:latin typeface="+mj-lt"/>
              </a:rPr>
              <a:t>the qubit oscillates in time between the states |0&gt; and |1&gt;: </a:t>
            </a:r>
            <a:r>
              <a:rPr lang="en-US" sz="1800" b="1">
                <a:solidFill>
                  <a:schemeClr val="tx2"/>
                </a:solidFill>
                <a:latin typeface="+mj-lt"/>
              </a:rPr>
              <a:t>Rabi oscillations.</a:t>
            </a:r>
            <a:endParaRPr lang="en-US" sz="1800">
              <a:solidFill>
                <a:schemeClr val="tx2"/>
              </a:solidFill>
              <a:latin typeface="+mj-lt"/>
            </a:endParaRPr>
          </a:p>
          <a:p>
            <a:pPr algn="l" rtl="0" fontAlgn="base"/>
            <a:r>
              <a:rPr lang="en-CA" sz="1800">
                <a:solidFill>
                  <a:schemeClr val="tx2"/>
                </a:solidFill>
                <a:latin typeface="+mj-lt"/>
              </a:rPr>
              <a:t>This pulse performs a rotation by </a:t>
            </a:r>
          </a:p>
          <a:p>
            <a:pPr algn="l" rtl="0" fontAlgn="base"/>
            <a:endParaRPr lang="en-CA" sz="1800">
              <a:solidFill>
                <a:schemeClr val="tx2"/>
              </a:solidFill>
              <a:latin typeface="+mj-lt"/>
            </a:endParaRPr>
          </a:p>
          <a:p>
            <a:pPr algn="l" rtl="0" fontAlgn="base"/>
            <a:r>
              <a:rPr lang="en-CA" sz="1800">
                <a:solidFill>
                  <a:schemeClr val="tx2"/>
                </a:solidFill>
                <a:latin typeface="+mj-lt"/>
              </a:rPr>
              <a:t>around the equator.</a:t>
            </a:r>
            <a:endParaRPr lang="en-US" sz="1400" b="0" i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224FB-B97C-A869-B4EE-E8C1D535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08" y="1139835"/>
            <a:ext cx="3562847" cy="771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A2F7F9-498F-2A83-5265-49175302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29" y="3178428"/>
            <a:ext cx="1629002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0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Quantum processing - DIGITAL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9302" y="1369624"/>
            <a:ext cx="7743825" cy="3138347"/>
          </a:xfrm>
        </p:spPr>
        <p:txBody>
          <a:bodyPr>
            <a:normAutofit/>
          </a:bodyPr>
          <a:lstStyle/>
          <a:p>
            <a:pPr algn="l" rtl="0" fontAlgn="base"/>
            <a:r>
              <a:rPr lang="en-CA" sz="1800" b="0" i="0">
                <a:solidFill>
                  <a:schemeClr val="tx2"/>
                </a:solidFill>
                <a:effectLst/>
                <a:latin typeface="+mj-lt"/>
              </a:rPr>
              <a:t>We can generate any unitary (single qubit) gate with similar rotations of resonant pulses:</a:t>
            </a:r>
            <a:endParaRPr lang="en-US" sz="1400" b="0" i="0">
              <a:solidFill>
                <a:schemeClr val="tx2"/>
              </a:solidFill>
              <a:effectLst/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BA7C2-3696-7A32-313E-99FEC87B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54" y="2295999"/>
            <a:ext cx="3143689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33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Quantum processing - DIGITAL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FFD466-A2B3-42ED-92B5-D5523B01A81A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713822" y="1535189"/>
                <a:ext cx="5071332" cy="2840037"/>
              </a:xfrm>
            </p:spPr>
            <p:txBody>
              <a:bodyPr>
                <a:noAutofit/>
              </a:bodyPr>
              <a:lstStyle/>
              <a:p>
                <a:pPr lvl="2" fontAlgn="base"/>
                <a:r>
                  <a:rPr lang="en-US" sz="1800">
                    <a:latin typeface="+mj-lt"/>
                  </a:rPr>
                  <a:t>When stopped after half an oscillation, i.e. for </a:t>
                </a:r>
                <a:r>
                  <a:rPr lang="en-US" sz="1800" b="1">
                    <a:latin typeface="+mj-lt"/>
                  </a:rPr>
                  <a:t>a pulse area equal to π, it exactly realizes a NOT gate</a:t>
                </a:r>
                <a:r>
                  <a:rPr lang="en-US" sz="1800">
                    <a:latin typeface="+mj-lt"/>
                  </a:rPr>
                  <a:t>. </a:t>
                </a:r>
              </a:p>
              <a:p>
                <a:pPr lvl="2" fontAlgn="base"/>
                <a:r>
                  <a:rPr lang="en-US" sz="1800">
                    <a:latin typeface="+mj-lt"/>
                  </a:rPr>
                  <a:t>Hadamard:</a:t>
                </a:r>
                <a:r>
                  <a:rPr lang="en-US" sz="180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en-US" sz="1800" b="0" i="0">
                    <a:solidFill>
                      <a:schemeClr val="tx2"/>
                    </a:solidFill>
                    <a:effectLst/>
                    <a:latin typeface="+mj-lt"/>
                  </a:rPr>
                  <a:t>apply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CA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>
                    <a:solidFill>
                      <a:schemeClr val="tx2"/>
                    </a:solidFill>
                    <a:effectLst/>
                    <a:latin typeface="+mj-lt"/>
                  </a:rPr>
                  <a:t> pulse with phase with phase ϕ=</a:t>
                </a:r>
                <a:r>
                  <a:rPr lang="en-US" sz="1800">
                    <a:solidFill>
                      <a:schemeClr val="tx2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b="0" i="0">
                    <a:solidFill>
                      <a:schemeClr val="tx2"/>
                    </a:solidFill>
                    <a:effectLst/>
                    <a:latin typeface="+mj-lt"/>
                  </a:rPr>
                  <a:t>, followed by a phase shift of π.</a:t>
                </a:r>
                <a:endParaRPr lang="en-US" sz="1800">
                  <a:solidFill>
                    <a:schemeClr val="tx2"/>
                  </a:solidFill>
                  <a:latin typeface="+mj-lt"/>
                </a:endParaRPr>
              </a:p>
              <a:p>
                <a:pPr lvl="2" fontAlgn="base"/>
                <a:endParaRPr lang="en-US" sz="1800" b="0" i="0">
                  <a:solidFill>
                    <a:srgbClr val="000000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FFD466-A2B3-42ED-92B5-D5523B01A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713822" y="1535189"/>
                <a:ext cx="5071332" cy="2840037"/>
              </a:xfrm>
              <a:blipFill>
                <a:blip r:embed="rId3"/>
                <a:stretch>
                  <a:fillRect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F5E75-0DCF-4389-63E8-90D7D40CA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869" b="31544"/>
          <a:stretch/>
        </p:blipFill>
        <p:spPr>
          <a:xfrm>
            <a:off x="6018143" y="1019509"/>
            <a:ext cx="2582695" cy="31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43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Quantum processing - Analog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3822" y="1450745"/>
            <a:ext cx="4066905" cy="2840037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Continuous and global time evolution.</a:t>
            </a:r>
          </a:p>
          <a:p>
            <a:pPr algn="l" rtl="0" fontAlgn="base"/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Rydberg atoms have strong dipole-dipole interaction, motivating the mapping to spin Hamiltonians.</a:t>
            </a:r>
            <a:r>
              <a:rPr lang="en-US" sz="11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46B214-8678-DCB1-910A-B51961355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7"/>
          <a:stretch/>
        </p:blipFill>
        <p:spPr>
          <a:xfrm>
            <a:off x="1246893" y="3452276"/>
            <a:ext cx="2753109" cy="339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957B7-AD34-6109-8C31-B3BB56FB2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385" y="1559185"/>
            <a:ext cx="3763161" cy="22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44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Quantum processing - Analog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7" y="1172402"/>
            <a:ext cx="8038986" cy="3402551"/>
          </a:xfrm>
        </p:spPr>
        <p:txBody>
          <a:bodyPr>
            <a:norm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err="1">
                <a:solidFill>
                  <a:srgbClr val="000000"/>
                </a:solidFill>
                <a:latin typeface="Calibri" panose="020F0502020204030204" pitchFamily="34" charset="0"/>
              </a:rPr>
              <a:t>Ising</a:t>
            </a:r>
            <a:r>
              <a:rPr lang="en-US" sz="1800" b="1">
                <a:solidFill>
                  <a:srgbClr val="000000"/>
                </a:solidFill>
                <a:latin typeface="Calibri" panose="020F0502020204030204" pitchFamily="34" charset="0"/>
              </a:rPr>
              <a:t> model: 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 the |↓</a:t>
            </a: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&gt;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state is one of the ground states and the |↑</a:t>
            </a: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&gt;</a:t>
            </a:r>
            <a:endParaRPr lang="en-US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Rydberg state </a:t>
            </a:r>
            <a:endParaRPr lang="en-US" sz="12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1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4467" y="4629008"/>
            <a:ext cx="5278840" cy="273844"/>
          </a:xfrm>
        </p:spPr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2A879-C20F-7507-84C8-1DC5B8DD0548}"/>
              </a:ext>
            </a:extLst>
          </p:cNvPr>
          <p:cNvSpPr txBox="1"/>
          <p:nvPr/>
        </p:nvSpPr>
        <p:spPr>
          <a:xfrm>
            <a:off x="5988095" y="3500088"/>
            <a:ext cx="2872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R</a:t>
            </a:r>
            <a:r>
              <a:rPr lang="en-US" baseline="30000">
                <a:solidFill>
                  <a:srgbClr val="000000"/>
                </a:solidFill>
                <a:latin typeface="Calibri" panose="020F0502020204030204" pitchFamily="34" charset="0"/>
              </a:rPr>
              <a:t>-6</a:t>
            </a: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 interaction among spins: Van der Waals</a:t>
            </a:r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FF7DF-4B2A-03C4-8D06-4CA8B396EF9F}"/>
              </a:ext>
            </a:extLst>
          </p:cNvPr>
          <p:cNvSpPr txBox="1"/>
          <p:nvPr/>
        </p:nvSpPr>
        <p:spPr>
          <a:xfrm>
            <a:off x="609608" y="3575969"/>
            <a:ext cx="3540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Magnetic field interactions:</a:t>
            </a:r>
          </a:p>
          <a:p>
            <a:r>
              <a:rPr lang="en-CA" sz="1800">
                <a:solidFill>
                  <a:srgbClr val="000000"/>
                </a:solidFill>
                <a:latin typeface="Calibri" panose="020F0502020204030204" pitchFamily="34" charset="0"/>
              </a:rPr>
              <a:t>B</a:t>
            </a:r>
            <a:r>
              <a:rPr lang="en-CA" sz="1800" baseline="-25000">
                <a:solidFill>
                  <a:srgbClr val="000000"/>
                </a:solidFill>
                <a:latin typeface="Calibri" panose="020F0502020204030204" pitchFamily="34" charset="0"/>
              </a:rPr>
              <a:t>⊥</a:t>
            </a:r>
            <a:r>
              <a:rPr lang="en-CA" sz="1800">
                <a:solidFill>
                  <a:srgbClr val="000000"/>
                </a:solidFill>
                <a:latin typeface="Calibri" panose="020F0502020204030204" pitchFamily="34" charset="0"/>
              </a:rPr>
              <a:t> ∝ </a:t>
            </a:r>
            <a:r>
              <a:rPr lang="el-GR" sz="1800">
                <a:solidFill>
                  <a:srgbClr val="000000"/>
                </a:solidFill>
                <a:latin typeface="Calibri" panose="020F0502020204030204" pitchFamily="34" charset="0"/>
              </a:rPr>
              <a:t>Ω(</a:t>
            </a:r>
            <a:r>
              <a:rPr lang="en-CA" sz="1800">
                <a:solidFill>
                  <a:srgbClr val="000000"/>
                </a:solidFill>
                <a:latin typeface="Calibri" panose="020F0502020204030204" pitchFamily="34" charset="0"/>
              </a:rPr>
              <a:t>t)</a:t>
            </a:r>
          </a:p>
          <a:p>
            <a:r>
              <a:rPr lang="en-CA" sz="1800">
                <a:solidFill>
                  <a:srgbClr val="000000"/>
                </a:solidFill>
                <a:latin typeface="Calibri" panose="020F0502020204030204" pitchFamily="34" charset="0"/>
              </a:rPr>
              <a:t>B</a:t>
            </a:r>
            <a:r>
              <a:rPr lang="en-CA" sz="1800" baseline="-25000">
                <a:solidFill>
                  <a:srgbClr val="000000"/>
                </a:solidFill>
                <a:latin typeface="Calibri" panose="020F0502020204030204" pitchFamily="34" charset="0"/>
              </a:rPr>
              <a:t>||</a:t>
            </a:r>
            <a:r>
              <a:rPr lang="en-CA" sz="1800">
                <a:solidFill>
                  <a:srgbClr val="000000"/>
                </a:solidFill>
                <a:latin typeface="Calibri" panose="020F0502020204030204" pitchFamily="34" charset="0"/>
              </a:rPr>
              <a:t> ∝ −</a:t>
            </a:r>
            <a:r>
              <a:rPr lang="el-GR" sz="1800">
                <a:solidFill>
                  <a:srgbClr val="000000"/>
                </a:solidFill>
                <a:latin typeface="Calibri" panose="020F0502020204030204" pitchFamily="34" charset="0"/>
              </a:rPr>
              <a:t>δ(</a:t>
            </a:r>
            <a:r>
              <a:rPr lang="en-CA" sz="1800">
                <a:solidFill>
                  <a:srgbClr val="000000"/>
                </a:solidFill>
                <a:latin typeface="Calibri" panose="020F0502020204030204" pitchFamily="34" charset="0"/>
              </a:rPr>
              <a:t>t).</a:t>
            </a:r>
            <a:endParaRPr lang="en-CA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18255199-B427-A8D2-8166-D8435295F313}"/>
              </a:ext>
            </a:extLst>
          </p:cNvPr>
          <p:cNvGrpSpPr/>
          <p:nvPr/>
        </p:nvGrpSpPr>
        <p:grpSpPr>
          <a:xfrm>
            <a:off x="1727056" y="2073045"/>
            <a:ext cx="5529370" cy="1427850"/>
            <a:chOff x="1897124" y="2851666"/>
            <a:chExt cx="7111909" cy="183651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3F3D713-FB92-A791-E6A7-8A57461CB34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7124" y="2851666"/>
              <a:ext cx="7111909" cy="1089578"/>
            </a:xfrm>
            <a:prstGeom prst="rect">
              <a:avLst/>
            </a:prstGeom>
          </p:spPr>
        </p:pic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63A1A307-25CD-8042-92B1-2CA4C325E62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1767" y="4122882"/>
              <a:ext cx="833377" cy="565294"/>
            </a:xfrm>
            <a:prstGeom prst="rect">
              <a:avLst/>
            </a:prstGeom>
          </p:spPr>
        </p:pic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7F794FBA-C481-15A5-BCB0-B71929A461B8}"/>
                </a:ext>
              </a:extLst>
            </p:cNvPr>
            <p:cNvSpPr/>
            <p:nvPr/>
          </p:nvSpPr>
          <p:spPr>
            <a:xfrm>
              <a:off x="6074524" y="3751641"/>
              <a:ext cx="97790" cy="286385"/>
            </a:xfrm>
            <a:custGeom>
              <a:avLst/>
              <a:gdLst/>
              <a:ahLst/>
              <a:cxnLst/>
              <a:rect l="l" t="t" r="r" b="b"/>
              <a:pathLst>
                <a:path w="97790" h="286385">
                  <a:moveTo>
                    <a:pt x="11088" y="230190"/>
                  </a:moveTo>
                  <a:lnTo>
                    <a:pt x="0" y="285892"/>
                  </a:lnTo>
                  <a:lnTo>
                    <a:pt x="51215" y="261341"/>
                  </a:lnTo>
                  <a:lnTo>
                    <a:pt x="47475" y="258438"/>
                  </a:lnTo>
                  <a:lnTo>
                    <a:pt x="27326" y="258438"/>
                  </a:lnTo>
                  <a:lnTo>
                    <a:pt x="19400" y="253156"/>
                  </a:lnTo>
                  <a:lnTo>
                    <a:pt x="26653" y="242273"/>
                  </a:lnTo>
                  <a:lnTo>
                    <a:pt x="11088" y="230190"/>
                  </a:lnTo>
                  <a:close/>
                </a:path>
                <a:path w="97790" h="286385">
                  <a:moveTo>
                    <a:pt x="26653" y="242273"/>
                  </a:moveTo>
                  <a:lnTo>
                    <a:pt x="19400" y="253156"/>
                  </a:lnTo>
                  <a:lnTo>
                    <a:pt x="27326" y="258438"/>
                  </a:lnTo>
                  <a:lnTo>
                    <a:pt x="34196" y="248129"/>
                  </a:lnTo>
                  <a:lnTo>
                    <a:pt x="26653" y="242273"/>
                  </a:lnTo>
                  <a:close/>
                </a:path>
                <a:path w="97790" h="286385">
                  <a:moveTo>
                    <a:pt x="34196" y="248129"/>
                  </a:moveTo>
                  <a:lnTo>
                    <a:pt x="27326" y="258438"/>
                  </a:lnTo>
                  <a:lnTo>
                    <a:pt x="47475" y="258438"/>
                  </a:lnTo>
                  <a:lnTo>
                    <a:pt x="34196" y="248129"/>
                  </a:lnTo>
                  <a:close/>
                </a:path>
                <a:path w="97790" h="286385">
                  <a:moveTo>
                    <a:pt x="59750" y="208704"/>
                  </a:moveTo>
                  <a:lnTo>
                    <a:pt x="49024" y="208704"/>
                  </a:lnTo>
                  <a:lnTo>
                    <a:pt x="48769" y="209134"/>
                  </a:lnTo>
                  <a:lnTo>
                    <a:pt x="26653" y="242273"/>
                  </a:lnTo>
                  <a:lnTo>
                    <a:pt x="34196" y="248129"/>
                  </a:lnTo>
                  <a:lnTo>
                    <a:pt x="57089" y="213779"/>
                  </a:lnTo>
                  <a:lnTo>
                    <a:pt x="59750" y="208704"/>
                  </a:lnTo>
                  <a:close/>
                </a:path>
                <a:path w="97790" h="286385">
                  <a:moveTo>
                    <a:pt x="48886" y="208911"/>
                  </a:moveTo>
                  <a:lnTo>
                    <a:pt x="48737" y="209134"/>
                  </a:lnTo>
                  <a:lnTo>
                    <a:pt x="48886" y="208911"/>
                  </a:lnTo>
                  <a:close/>
                </a:path>
                <a:path w="97790" h="286385">
                  <a:moveTo>
                    <a:pt x="49024" y="208704"/>
                  </a:moveTo>
                  <a:lnTo>
                    <a:pt x="48886" y="208911"/>
                  </a:lnTo>
                  <a:lnTo>
                    <a:pt x="48769" y="209134"/>
                  </a:lnTo>
                  <a:lnTo>
                    <a:pt x="49024" y="208704"/>
                  </a:lnTo>
                  <a:close/>
                </a:path>
                <a:path w="97790" h="286385">
                  <a:moveTo>
                    <a:pt x="69111" y="190259"/>
                  </a:moveTo>
                  <a:lnTo>
                    <a:pt x="58666" y="190259"/>
                  </a:lnTo>
                  <a:lnTo>
                    <a:pt x="48886" y="208911"/>
                  </a:lnTo>
                  <a:lnTo>
                    <a:pt x="49024" y="208704"/>
                  </a:lnTo>
                  <a:lnTo>
                    <a:pt x="59750" y="208704"/>
                  </a:lnTo>
                  <a:lnTo>
                    <a:pt x="67166" y="194560"/>
                  </a:lnTo>
                  <a:lnTo>
                    <a:pt x="69111" y="190259"/>
                  </a:lnTo>
                  <a:close/>
                </a:path>
                <a:path w="97790" h="286385">
                  <a:moveTo>
                    <a:pt x="77246" y="171670"/>
                  </a:moveTo>
                  <a:lnTo>
                    <a:pt x="67064" y="171670"/>
                  </a:lnTo>
                  <a:lnTo>
                    <a:pt x="58598" y="190389"/>
                  </a:lnTo>
                  <a:lnTo>
                    <a:pt x="58666" y="190259"/>
                  </a:lnTo>
                  <a:lnTo>
                    <a:pt x="69111" y="190259"/>
                  </a:lnTo>
                  <a:lnTo>
                    <a:pt x="75803" y="175464"/>
                  </a:lnTo>
                  <a:lnTo>
                    <a:pt x="77246" y="171670"/>
                  </a:lnTo>
                  <a:close/>
                </a:path>
                <a:path w="97790" h="286385">
                  <a:moveTo>
                    <a:pt x="84035" y="153206"/>
                  </a:moveTo>
                  <a:lnTo>
                    <a:pt x="74080" y="153206"/>
                  </a:lnTo>
                  <a:lnTo>
                    <a:pt x="67006" y="171800"/>
                  </a:lnTo>
                  <a:lnTo>
                    <a:pt x="67064" y="171670"/>
                  </a:lnTo>
                  <a:lnTo>
                    <a:pt x="77246" y="171670"/>
                  </a:lnTo>
                  <a:lnTo>
                    <a:pt x="83037" y="156448"/>
                  </a:lnTo>
                  <a:lnTo>
                    <a:pt x="84035" y="153206"/>
                  </a:lnTo>
                  <a:close/>
                </a:path>
                <a:path w="97790" h="286385">
                  <a:moveTo>
                    <a:pt x="89465" y="134933"/>
                  </a:moveTo>
                  <a:lnTo>
                    <a:pt x="79695" y="134933"/>
                  </a:lnTo>
                  <a:lnTo>
                    <a:pt x="74025" y="153349"/>
                  </a:lnTo>
                  <a:lnTo>
                    <a:pt x="74080" y="153206"/>
                  </a:lnTo>
                  <a:lnTo>
                    <a:pt x="84035" y="153206"/>
                  </a:lnTo>
                  <a:lnTo>
                    <a:pt x="88846" y="137579"/>
                  </a:lnTo>
                  <a:lnTo>
                    <a:pt x="89465" y="134933"/>
                  </a:lnTo>
                  <a:close/>
                </a:path>
                <a:path w="97790" h="286385">
                  <a:moveTo>
                    <a:pt x="93523" y="116921"/>
                  </a:moveTo>
                  <a:lnTo>
                    <a:pt x="83894" y="116921"/>
                  </a:lnTo>
                  <a:lnTo>
                    <a:pt x="83827" y="117265"/>
                  </a:lnTo>
                  <a:lnTo>
                    <a:pt x="79644" y="135097"/>
                  </a:lnTo>
                  <a:lnTo>
                    <a:pt x="79695" y="134933"/>
                  </a:lnTo>
                  <a:lnTo>
                    <a:pt x="89465" y="134933"/>
                  </a:lnTo>
                  <a:lnTo>
                    <a:pt x="93209" y="118920"/>
                  </a:lnTo>
                  <a:lnTo>
                    <a:pt x="93523" y="116921"/>
                  </a:lnTo>
                  <a:close/>
                </a:path>
                <a:path w="97790" h="286385">
                  <a:moveTo>
                    <a:pt x="83854" y="117093"/>
                  </a:moveTo>
                  <a:lnTo>
                    <a:pt x="83814" y="117265"/>
                  </a:lnTo>
                  <a:lnTo>
                    <a:pt x="83854" y="117093"/>
                  </a:lnTo>
                  <a:close/>
                </a:path>
                <a:path w="97790" h="286385">
                  <a:moveTo>
                    <a:pt x="96204" y="99237"/>
                  </a:moveTo>
                  <a:lnTo>
                    <a:pt x="86666" y="99237"/>
                  </a:lnTo>
                  <a:lnTo>
                    <a:pt x="86621" y="99608"/>
                  </a:lnTo>
                  <a:lnTo>
                    <a:pt x="83854" y="117093"/>
                  </a:lnTo>
                  <a:lnTo>
                    <a:pt x="83894" y="116921"/>
                  </a:lnTo>
                  <a:lnTo>
                    <a:pt x="93523" y="116921"/>
                  </a:lnTo>
                  <a:lnTo>
                    <a:pt x="96103" y="100533"/>
                  </a:lnTo>
                  <a:lnTo>
                    <a:pt x="96204" y="99237"/>
                  </a:lnTo>
                  <a:close/>
                </a:path>
                <a:path w="97790" h="286385">
                  <a:moveTo>
                    <a:pt x="86635" y="99433"/>
                  </a:moveTo>
                  <a:lnTo>
                    <a:pt x="86607" y="99608"/>
                  </a:lnTo>
                  <a:lnTo>
                    <a:pt x="86635" y="99433"/>
                  </a:lnTo>
                  <a:close/>
                </a:path>
                <a:path w="97790" h="286385">
                  <a:moveTo>
                    <a:pt x="97503" y="81949"/>
                  </a:moveTo>
                  <a:lnTo>
                    <a:pt x="87994" y="81949"/>
                  </a:lnTo>
                  <a:lnTo>
                    <a:pt x="87980" y="82348"/>
                  </a:lnTo>
                  <a:lnTo>
                    <a:pt x="87952" y="82487"/>
                  </a:lnTo>
                  <a:lnTo>
                    <a:pt x="86635" y="99433"/>
                  </a:lnTo>
                  <a:lnTo>
                    <a:pt x="86666" y="99237"/>
                  </a:lnTo>
                  <a:lnTo>
                    <a:pt x="96204" y="99237"/>
                  </a:lnTo>
                  <a:lnTo>
                    <a:pt x="97506" y="82487"/>
                  </a:lnTo>
                  <a:lnTo>
                    <a:pt x="97503" y="81949"/>
                  </a:lnTo>
                  <a:close/>
                </a:path>
                <a:path w="97790" h="286385">
                  <a:moveTo>
                    <a:pt x="87979" y="82145"/>
                  </a:moveTo>
                  <a:lnTo>
                    <a:pt x="87963" y="82348"/>
                  </a:lnTo>
                  <a:lnTo>
                    <a:pt x="87979" y="82145"/>
                  </a:lnTo>
                  <a:close/>
                </a:path>
                <a:path w="97790" h="286385">
                  <a:moveTo>
                    <a:pt x="97394" y="65121"/>
                  </a:moveTo>
                  <a:lnTo>
                    <a:pt x="87870" y="65121"/>
                  </a:lnTo>
                  <a:lnTo>
                    <a:pt x="87891" y="65548"/>
                  </a:lnTo>
                  <a:lnTo>
                    <a:pt x="87979" y="82145"/>
                  </a:lnTo>
                  <a:lnTo>
                    <a:pt x="87994" y="81949"/>
                  </a:lnTo>
                  <a:lnTo>
                    <a:pt x="97503" y="81949"/>
                  </a:lnTo>
                  <a:lnTo>
                    <a:pt x="97394" y="65121"/>
                  </a:lnTo>
                  <a:close/>
                </a:path>
                <a:path w="97790" h="286385">
                  <a:moveTo>
                    <a:pt x="87871" y="65339"/>
                  </a:moveTo>
                  <a:lnTo>
                    <a:pt x="87872" y="65548"/>
                  </a:lnTo>
                  <a:lnTo>
                    <a:pt x="87871" y="65339"/>
                  </a:lnTo>
                  <a:close/>
                </a:path>
                <a:path w="97790" h="286385">
                  <a:moveTo>
                    <a:pt x="95848" y="48821"/>
                  </a:moveTo>
                  <a:lnTo>
                    <a:pt x="86278" y="48821"/>
                  </a:lnTo>
                  <a:lnTo>
                    <a:pt x="86344" y="49269"/>
                  </a:lnTo>
                  <a:lnTo>
                    <a:pt x="87871" y="65339"/>
                  </a:lnTo>
                  <a:lnTo>
                    <a:pt x="87870" y="65121"/>
                  </a:lnTo>
                  <a:lnTo>
                    <a:pt x="97394" y="65121"/>
                  </a:lnTo>
                  <a:lnTo>
                    <a:pt x="97392" y="64847"/>
                  </a:lnTo>
                  <a:lnTo>
                    <a:pt x="95848" y="48821"/>
                  </a:lnTo>
                  <a:close/>
                </a:path>
                <a:path w="97790" h="286385">
                  <a:moveTo>
                    <a:pt x="86299" y="49035"/>
                  </a:moveTo>
                  <a:lnTo>
                    <a:pt x="86321" y="49269"/>
                  </a:lnTo>
                  <a:lnTo>
                    <a:pt x="86299" y="49035"/>
                  </a:lnTo>
                  <a:close/>
                </a:path>
                <a:path w="97790" h="286385">
                  <a:moveTo>
                    <a:pt x="92914" y="33108"/>
                  </a:moveTo>
                  <a:lnTo>
                    <a:pt x="83212" y="33108"/>
                  </a:lnTo>
                  <a:lnTo>
                    <a:pt x="83327" y="33573"/>
                  </a:lnTo>
                  <a:lnTo>
                    <a:pt x="86299" y="49035"/>
                  </a:lnTo>
                  <a:lnTo>
                    <a:pt x="86278" y="48821"/>
                  </a:lnTo>
                  <a:lnTo>
                    <a:pt x="95848" y="48821"/>
                  </a:lnTo>
                  <a:lnTo>
                    <a:pt x="95738" y="47680"/>
                  </a:lnTo>
                  <a:lnTo>
                    <a:pt x="92914" y="33108"/>
                  </a:lnTo>
                  <a:close/>
                </a:path>
                <a:path w="97790" h="286385">
                  <a:moveTo>
                    <a:pt x="83259" y="33347"/>
                  </a:moveTo>
                  <a:lnTo>
                    <a:pt x="83303" y="33573"/>
                  </a:lnTo>
                  <a:lnTo>
                    <a:pt x="83259" y="33347"/>
                  </a:lnTo>
                  <a:close/>
                </a:path>
                <a:path w="97790" h="286385">
                  <a:moveTo>
                    <a:pt x="88605" y="18045"/>
                  </a:moveTo>
                  <a:lnTo>
                    <a:pt x="78658" y="18045"/>
                  </a:lnTo>
                  <a:lnTo>
                    <a:pt x="78827" y="18516"/>
                  </a:lnTo>
                  <a:lnTo>
                    <a:pt x="83259" y="33347"/>
                  </a:lnTo>
                  <a:lnTo>
                    <a:pt x="83212" y="33108"/>
                  </a:lnTo>
                  <a:lnTo>
                    <a:pt x="92914" y="33108"/>
                  </a:lnTo>
                  <a:lnTo>
                    <a:pt x="92518" y="31061"/>
                  </a:lnTo>
                  <a:lnTo>
                    <a:pt x="88605" y="18045"/>
                  </a:lnTo>
                  <a:close/>
                </a:path>
                <a:path w="97790" h="286385">
                  <a:moveTo>
                    <a:pt x="78731" y="18287"/>
                  </a:moveTo>
                  <a:lnTo>
                    <a:pt x="78800" y="18516"/>
                  </a:lnTo>
                  <a:lnTo>
                    <a:pt x="78731" y="18287"/>
                  </a:lnTo>
                  <a:close/>
                </a:path>
                <a:path w="97790" h="286385">
                  <a:moveTo>
                    <a:pt x="78658" y="18045"/>
                  </a:moveTo>
                  <a:lnTo>
                    <a:pt x="78731" y="18287"/>
                  </a:lnTo>
                  <a:lnTo>
                    <a:pt x="78827" y="18516"/>
                  </a:lnTo>
                  <a:lnTo>
                    <a:pt x="78658" y="18045"/>
                  </a:lnTo>
                  <a:close/>
                </a:path>
                <a:path w="97790" h="286385">
                  <a:moveTo>
                    <a:pt x="81387" y="0"/>
                  </a:moveTo>
                  <a:lnTo>
                    <a:pt x="72604" y="3685"/>
                  </a:lnTo>
                  <a:lnTo>
                    <a:pt x="78731" y="18287"/>
                  </a:lnTo>
                  <a:lnTo>
                    <a:pt x="78658" y="18045"/>
                  </a:lnTo>
                  <a:lnTo>
                    <a:pt x="88605" y="18045"/>
                  </a:lnTo>
                  <a:lnTo>
                    <a:pt x="87708" y="15062"/>
                  </a:lnTo>
                  <a:lnTo>
                    <a:pt x="813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A221D1A1-3DFA-985E-D554-46C95E1A381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 rot="7246735">
              <a:off x="7676437" y="4065756"/>
              <a:ext cx="487044" cy="432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09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Quantum processing - Analog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3822" y="1418196"/>
            <a:ext cx="7591116" cy="1465051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800" err="1">
                <a:solidFill>
                  <a:srgbClr val="000000"/>
                </a:solidFill>
                <a:latin typeface="Calibri" panose="020F0502020204030204" pitchFamily="34" charset="0"/>
              </a:rPr>
              <a:t>Ising</a:t>
            </a: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 model can describe:</a:t>
            </a:r>
          </a:p>
          <a:p>
            <a:pPr marL="285750" indent="-285750" algn="l" rtl="0" fontAlgn="base">
              <a:buFontTx/>
              <a:buChar char="-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Low temperature magnets</a:t>
            </a:r>
          </a:p>
          <a:p>
            <a:pPr marL="285750" indent="-285750" algn="l" rtl="0" fontAlgn="base">
              <a:buFontTx/>
              <a:buChar char="-"/>
            </a:pP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Computational problems (discussed later)</a:t>
            </a:r>
            <a:endParaRPr lang="en-US" sz="12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9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first: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8" y="1307217"/>
            <a:ext cx="7743825" cy="2840037"/>
          </a:xfrm>
        </p:spPr>
        <p:txBody>
          <a:bodyPr>
            <a:normAutofit fontScale="92500" lnSpcReduction="1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Relevant files are in the Teams channel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“Hackathon General Info”.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You must read our Code of Conduct.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Please complete the survey during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activity 5.1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List of teams and its members by </a:t>
            </a: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Wednesday, Oct 30</a:t>
            </a:r>
            <a:r>
              <a:rPr lang="en-US" sz="1800" b="1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th</a:t>
            </a: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, 4pm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!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Attendance of the tutorials is </a:t>
            </a: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mandatory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do not miss more than one tutorial.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Hackathon: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logistics and problem description will be explained during activity 2.3, on Thursday, Oct 31</a:t>
            </a:r>
            <a:r>
              <a:rPr lang="en-US" sz="18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st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 dirty="0"/>
              <a:t>    |    </a:t>
            </a:r>
            <a:r>
              <a:rPr lang="en-US" dirty="0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27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Suitable for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7" y="1172402"/>
            <a:ext cx="8060065" cy="3744089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1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87C8F-E9B8-027F-86C1-358F0949BFDE}"/>
              </a:ext>
            </a:extLst>
          </p:cNvPr>
          <p:cNvSpPr txBox="1"/>
          <p:nvPr/>
        </p:nvSpPr>
        <p:spPr>
          <a:xfrm>
            <a:off x="699783" y="2053289"/>
            <a:ext cx="798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Quantum annealing</a:t>
            </a:r>
            <a:endParaRPr kumimoji="0" lang="en-US" b="0" i="0" u="none" strike="noStrike" kern="0" cap="none" spc="0" normalizeH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lvl="1" defTabSz="914400"/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Quantum Approximate Optimization Algorithm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4DDC0-3420-AC43-2F45-F1E889ECE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77" y="1313315"/>
            <a:ext cx="2832905" cy="22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Applications of NAQC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7" y="1172402"/>
            <a:ext cx="7535133" cy="3744089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1 - Quantum simulations </a:t>
            </a:r>
          </a:p>
          <a:p>
            <a:pPr lvl="2" fontAlgn="base"/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Condensed matter and chemistry</a:t>
            </a: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: problems can often be mapped to the dynamics of </a:t>
            </a:r>
            <a:r>
              <a:rPr lang="en-US" sz="1800" err="1">
                <a:solidFill>
                  <a:srgbClr val="000000"/>
                </a:solidFill>
                <a:latin typeface="Calibri" panose="020F0502020204030204" pitchFamily="34" charset="0"/>
              </a:rPr>
              <a:t>Ising</a:t>
            </a: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 model.</a:t>
            </a:r>
          </a:p>
          <a:p>
            <a:pPr lvl="4" fontAlgn="base">
              <a:buFontTx/>
              <a:buChar char="-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Hubbard model</a:t>
            </a:r>
          </a:p>
          <a:p>
            <a:pPr lvl="4" fontAlgn="base">
              <a:buFontTx/>
              <a:buChar char="-"/>
            </a:pP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Non equilibrium spin chains</a:t>
            </a:r>
          </a:p>
          <a:p>
            <a:pPr lvl="4" fontAlgn="base">
              <a:buFontTx/>
              <a:buChar char="-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Spin liquids</a:t>
            </a:r>
          </a:p>
          <a:p>
            <a:pPr lvl="2" fontAlgn="base"/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High energy and Nuclear physics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lattice gauge theory.</a:t>
            </a:r>
            <a:endParaRPr lang="en-US" sz="1800" b="1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1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62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Applications of NAQC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8" y="1172402"/>
            <a:ext cx="7147044" cy="2840037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 – Computational tasks in NISQ era: </a:t>
            </a:r>
          </a:p>
          <a:p>
            <a:pPr lvl="2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Variational algorithms</a:t>
            </a:r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C6468-C387-7F65-0DD6-56868B13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843" y="2031057"/>
            <a:ext cx="4932023" cy="208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69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2C97F8-FD4C-9382-3E04-271F86551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65"/>
          <a:stretch/>
        </p:blipFill>
        <p:spPr>
          <a:xfrm>
            <a:off x="4773082" y="1977736"/>
            <a:ext cx="4074977" cy="147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Applications of NAQC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8" y="1172402"/>
            <a:ext cx="4148662" cy="3351751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QC tasks in NISQ era: </a:t>
            </a:r>
          </a:p>
          <a:p>
            <a:pPr lvl="2" fontAlgn="base"/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Graph combinatorial optimization</a:t>
            </a:r>
          </a:p>
          <a:p>
            <a:pPr lvl="3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Example application: Maximum independent set (MIS) graph problem</a:t>
            </a:r>
          </a:p>
          <a:p>
            <a:pPr lvl="3" fontAlgn="base"/>
            <a:endParaRPr lang="en-US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3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We can map atoms within the Rydberg blockade radius as nodes in a graph with connecting vertices</a:t>
            </a:r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20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Applications of NAQC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69EEE20B-42E0-6D2A-CB2D-7F8A1BAED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72167"/>
              </p:ext>
            </p:extLst>
          </p:nvPr>
        </p:nvGraphicFramePr>
        <p:xfrm>
          <a:off x="1772507" y="1133339"/>
          <a:ext cx="5418666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479260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6657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Graph theory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Application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02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Maximum independent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Traffic optimization</a:t>
                      </a:r>
                    </a:p>
                    <a:p>
                      <a:r>
                        <a:rPr lang="en-US" sz="1600"/>
                        <a:t>Antenna placement</a:t>
                      </a:r>
                    </a:p>
                    <a:p>
                      <a:r>
                        <a:rPr lang="en-US" sz="1600"/>
                        <a:t>Channel allocation</a:t>
                      </a:r>
                    </a:p>
                    <a:p>
                      <a:r>
                        <a:rPr lang="en-US" sz="1600"/>
                        <a:t>Windmill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31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Maximum clique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Portfolio optimization</a:t>
                      </a:r>
                    </a:p>
                    <a:p>
                      <a:r>
                        <a:rPr lang="en-US" sz="1600"/>
                        <a:t>Biological and social networks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2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Minimum vertex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Fraud detection</a:t>
                      </a:r>
                    </a:p>
                    <a:p>
                      <a:r>
                        <a:rPr lang="en-US" sz="1600"/>
                        <a:t>Immunization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739519"/>
                  </a:ext>
                </a:extLst>
              </a:tr>
              <a:tr h="551350">
                <a:tc>
                  <a:txBody>
                    <a:bodyPr/>
                    <a:lstStyle/>
                    <a:p>
                      <a:r>
                        <a:rPr lang="en-US" sz="1600"/>
                        <a:t>Graph coloring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Task scheduling</a:t>
                      </a:r>
                    </a:p>
                    <a:p>
                      <a:r>
                        <a:rPr lang="en-US" sz="1600"/>
                        <a:t>Route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364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320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Applications of NAQC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8" y="1172402"/>
            <a:ext cx="7147044" cy="28400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QC tasks in NISQ era: </a:t>
            </a:r>
            <a:endParaRPr lang="en-US" sz="2000" dirty="0">
              <a:solidFill>
                <a:srgbClr val="B33C34"/>
              </a:solidFill>
              <a:latin typeface="Calibri"/>
              <a:cs typeface="Calibri"/>
            </a:endParaRPr>
          </a:p>
          <a:p>
            <a:pPr algn="l"/>
            <a:r>
              <a:rPr lang="en-US" sz="1800" b="1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Machine learning</a:t>
            </a:r>
            <a:endParaRPr lang="en-US" sz="2000" b="1" i="0" dirty="0">
              <a:effectLst/>
              <a:latin typeface="Calibri"/>
              <a:cs typeface="Calibri"/>
            </a:endParaRPr>
          </a:p>
          <a:p>
            <a:pPr marL="295275" lvl="3" indent="-285750" fontAlgn="base">
              <a:buFont typeface="Arial"/>
              <a:buChar char="•"/>
            </a:pPr>
            <a:r>
              <a:rPr lang="en-CA" sz="1400" dirty="0">
                <a:solidFill>
                  <a:schemeClr val="tx2"/>
                </a:solidFill>
              </a:rPr>
              <a:t>QEK (quantum evolution kernel)</a:t>
            </a:r>
            <a:endParaRPr lang="en-CA" dirty="0">
              <a:solidFill>
                <a:schemeClr val="tx2"/>
              </a:solidFill>
              <a:ea typeface="+mn-lt"/>
              <a:cs typeface="+mn-lt"/>
            </a:endParaRPr>
          </a:p>
          <a:p>
            <a:pPr marL="295275" lvl="3" indent="-285750">
              <a:buFont typeface="Arial"/>
              <a:buChar char="•"/>
            </a:pPr>
            <a:r>
              <a:rPr lang="en-CA" sz="1400" dirty="0">
                <a:solidFill>
                  <a:schemeClr val="tx2"/>
                </a:solidFill>
                <a:ea typeface="+mn-lt"/>
                <a:cs typeface="+mn-lt"/>
              </a:rPr>
              <a:t>Quantum Extremal Learning</a:t>
            </a:r>
          </a:p>
          <a:p>
            <a:pPr marL="295275" lvl="3" indent="-285750">
              <a:buFont typeface="Arial"/>
              <a:buChar char="•"/>
            </a:pPr>
            <a:r>
              <a:rPr lang="en-CA" sz="1400" dirty="0">
                <a:solidFill>
                  <a:schemeClr val="tx2"/>
                </a:solidFill>
                <a:cs typeface="Calibri"/>
              </a:rPr>
              <a:t>Others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3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Going beyond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3822" y="1287792"/>
            <a:ext cx="7957029" cy="2840037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Promising for fault-tolerance: </a:t>
            </a:r>
            <a:r>
              <a:rPr lang="en-US" sz="180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many proposals for highly efficient error correcting codes taking advantage of connectivity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Multicore architecture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challenging because requires coherent interfaces between atomic qubits and single photons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Quantum memory 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photonic qubits, using electromagnetically-induced transparency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30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Pulser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7254" y="1449865"/>
            <a:ext cx="8034862" cy="2840037"/>
          </a:xfrm>
        </p:spPr>
        <p:txBody>
          <a:bodyPr>
            <a:normAutofit/>
          </a:bodyPr>
          <a:lstStyle/>
          <a:p>
            <a:pPr lvl="2" fontAlgn="base"/>
            <a:r>
              <a:rPr lang="en-US" sz="180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pen-source library</a:t>
            </a:r>
          </a:p>
          <a:p>
            <a:pPr lvl="2" fontAlgn="base"/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Python-based</a:t>
            </a:r>
          </a:p>
          <a:p>
            <a:pPr lvl="2" fontAlgn="base"/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Allows for pulse level control in neutral atom platforms</a:t>
            </a:r>
          </a:p>
          <a:p>
            <a:pPr lvl="2" fontAlgn="base"/>
            <a:r>
              <a:rPr lang="en-US">
                <a:solidFill>
                  <a:schemeClr val="tx2">
                    <a:lumMod val="50000"/>
                  </a:schemeClr>
                </a:solidFill>
                <a:latin typeface="+mj-lt"/>
              </a:rPr>
              <a:t>Suitable for digital and analog modes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12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Pulser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871603-8042-5B6C-A83F-3AF43FAA8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76" y="967558"/>
            <a:ext cx="7837902" cy="364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613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Pulser – core components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325CD-2E2E-0218-BF8A-168E5801F53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Register:</a:t>
            </a:r>
            <a:r>
              <a:rPr lang="en-US" i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group of qubits and their positions.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Channels</a:t>
            </a:r>
            <a:r>
              <a:rPr lang="en-US" b="1">
                <a:solidFill>
                  <a:srgbClr val="404040"/>
                </a:solidFill>
                <a:latin typeface="Lato" panose="020B0604020202020204" pitchFamily="34" charset="0"/>
              </a:rPr>
              <a:t>: </a:t>
            </a:r>
            <a:r>
              <a:rPr lang="en-US">
                <a:solidFill>
                  <a:srgbClr val="404040"/>
                </a:solidFill>
                <a:latin typeface="Lato" panose="020B0604020202020204" pitchFamily="34" charset="0"/>
              </a:rPr>
              <a:t>lasers, acting globally or locally to manipulate the atoms.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Device:</a:t>
            </a:r>
            <a:r>
              <a:rPr lang="en-US">
                <a:solidFill>
                  <a:srgbClr val="404040"/>
                </a:solidFill>
                <a:latin typeface="Lato" panose="020B0604020202020204" pitchFamily="34" charset="0"/>
              </a:rPr>
              <a:t> physical or virtual.</a:t>
            </a:r>
            <a:endParaRPr lang="en-US" b="0" i="0">
              <a:solidFill>
                <a:srgbClr val="404040"/>
              </a:solidFill>
              <a:effectLst/>
              <a:latin typeface="Lato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Sequence</a:t>
            </a:r>
            <a:r>
              <a:rPr lang="en-US">
                <a:solidFill>
                  <a:srgbClr val="404040"/>
                </a:solidFill>
                <a:latin typeface="Lato" panose="020B0604020202020204" pitchFamily="34" charset="0"/>
              </a:rPr>
              <a:t>:</a:t>
            </a:r>
            <a:r>
              <a:rPr lang="en-US" b="0" i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series of </a:t>
            </a:r>
            <a:r>
              <a:rPr lang="en-US" b="1" i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Pulses</a:t>
            </a:r>
            <a:r>
              <a:rPr lang="en-US" b="0" i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(and other instructions) that are sequentially allocated to channels.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Waveforms:</a:t>
            </a:r>
            <a:r>
              <a:rPr lang="en-US" b="0" i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amplitude and detuning throughout the pulse.</a:t>
            </a:r>
          </a:p>
        </p:txBody>
      </p:sp>
    </p:spTree>
    <p:extLst>
      <p:ext uri="{BB962C8B-B14F-4D97-AF65-F5344CB8AC3E}">
        <p14:creationId xmlns:p14="http://schemas.microsoft.com/office/powerpoint/2010/main" val="296099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8" y="1172402"/>
            <a:ext cx="7743825" cy="2840037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 What is Neutral Atom Quantum Computing?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Quantum processing: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Digital 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Analog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Quantum computing applications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Applications beyond QC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16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Pulser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6A474A-E319-36CD-054F-CAE6D3F3AC9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241544" y="1104052"/>
            <a:ext cx="6660911" cy="28400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5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Pulser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72D0E-E6AE-00CC-919F-8647A8AF2EC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41281" y="1933796"/>
            <a:ext cx="2461437" cy="637954"/>
          </a:xfrm>
        </p:spPr>
        <p:txBody>
          <a:bodyPr>
            <a:normAutofit fontScale="92500" lnSpcReduction="10000"/>
          </a:bodyPr>
          <a:lstStyle/>
          <a:p>
            <a:r>
              <a:rPr lang="en-CA" sz="4000" b="1">
                <a:solidFill>
                  <a:schemeClr val="tx2"/>
                </a:solidFill>
                <a:latin typeface="+mj-lt"/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374551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3200">
                <a:solidFill>
                  <a:schemeClr val="tx2">
                    <a:lumMod val="50000"/>
                  </a:schemeClr>
                </a:solidFill>
                <a:latin typeface="+mj-lt"/>
              </a:rPr>
              <a:t>Neutral atoms: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05707" y="1303030"/>
            <a:ext cx="7743825" cy="178041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</a:rPr>
              <a:t>NAQC are generally based in </a:t>
            </a:r>
            <a:r>
              <a:rPr lang="en-US" sz="1800" b="1">
                <a:solidFill>
                  <a:schemeClr val="tx2">
                    <a:lumMod val="50000"/>
                  </a:schemeClr>
                </a:solidFill>
                <a:latin typeface="+mj-lt"/>
              </a:rPr>
              <a:t>Rubidium atoms</a:t>
            </a: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800" b="1">
                <a:solidFill>
                  <a:schemeClr val="tx2">
                    <a:lumMod val="50000"/>
                  </a:schemeClr>
                </a:solidFill>
                <a:latin typeface="+mj-lt"/>
              </a:rPr>
              <a:t>Rydberg state:</a:t>
            </a: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</a:rPr>
              <a:t>in an atom with large principal number, the valence electron may behave hydrogen-like.</a:t>
            </a:r>
          </a:p>
          <a:p>
            <a:pPr>
              <a:lnSpc>
                <a:spcPct val="120000"/>
              </a:lnSpc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</a:rPr>
              <a:t>It will be very responsive to EM fields.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9" name="Image 66">
            <a:extLst>
              <a:ext uri="{FF2B5EF4-FFF2-40B4-BE49-F238E27FC236}">
                <a16:creationId xmlns:a16="http://schemas.microsoft.com/office/drawing/2014/main" id="{2BFB5E1D-9994-8012-59A3-5EB02AA09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89" y="3039582"/>
            <a:ext cx="1513533" cy="7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3200">
                <a:solidFill>
                  <a:schemeClr val="tx2">
                    <a:lumMod val="50000"/>
                  </a:schemeClr>
                </a:solidFill>
                <a:latin typeface="+mj-lt"/>
              </a:rPr>
              <a:t>Neutral atoms: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05707" y="1303030"/>
            <a:ext cx="7743825" cy="17804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</a:rPr>
              <a:t>NAQC are generally based in </a:t>
            </a:r>
            <a:r>
              <a:rPr lang="en-US" sz="1800" b="1">
                <a:solidFill>
                  <a:schemeClr val="tx2">
                    <a:lumMod val="50000"/>
                  </a:schemeClr>
                </a:solidFill>
                <a:latin typeface="+mj-lt"/>
              </a:rPr>
              <a:t>Rubidium</a:t>
            </a: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</a:rPr>
              <a:t>The two-levels system in the RYDBERG BASIS: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2" name="Connecteur droit 47">
            <a:extLst>
              <a:ext uri="{FF2B5EF4-FFF2-40B4-BE49-F238E27FC236}">
                <a16:creationId xmlns:a16="http://schemas.microsoft.com/office/drawing/2014/main" id="{8E264B05-C14A-3857-3384-129B05427104}"/>
              </a:ext>
            </a:extLst>
          </p:cNvPr>
          <p:cNvCxnSpPr>
            <a:cxnSpLocks/>
          </p:cNvCxnSpPr>
          <p:nvPr/>
        </p:nvCxnSpPr>
        <p:spPr>
          <a:xfrm>
            <a:off x="3768388" y="2857671"/>
            <a:ext cx="9486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48">
            <a:extLst>
              <a:ext uri="{FF2B5EF4-FFF2-40B4-BE49-F238E27FC236}">
                <a16:creationId xmlns:a16="http://schemas.microsoft.com/office/drawing/2014/main" id="{368E45EC-3E53-FBEF-6523-E81DA8DFD974}"/>
              </a:ext>
            </a:extLst>
          </p:cNvPr>
          <p:cNvCxnSpPr>
            <a:cxnSpLocks/>
          </p:cNvCxnSpPr>
          <p:nvPr/>
        </p:nvCxnSpPr>
        <p:spPr>
          <a:xfrm>
            <a:off x="3768387" y="3800855"/>
            <a:ext cx="948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54">
                <a:extLst>
                  <a:ext uri="{FF2B5EF4-FFF2-40B4-BE49-F238E27FC236}">
                    <a16:creationId xmlns:a16="http://schemas.microsoft.com/office/drawing/2014/main" id="{09C55C9E-FD6B-D6A6-CA3D-A2B8BB8D0D79}"/>
                  </a:ext>
                </a:extLst>
              </p:cNvPr>
              <p:cNvSpPr txBox="1"/>
              <p:nvPr/>
            </p:nvSpPr>
            <p:spPr>
              <a:xfrm>
                <a:off x="4772257" y="2699238"/>
                <a:ext cx="2491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/>
                  <a:t> Excited;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14" name="ZoneTexte 54">
                <a:extLst>
                  <a:ext uri="{FF2B5EF4-FFF2-40B4-BE49-F238E27FC236}">
                    <a16:creationId xmlns:a16="http://schemas.microsoft.com/office/drawing/2014/main" id="{09C55C9E-FD6B-D6A6-CA3D-A2B8BB8D0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257" y="2699238"/>
                <a:ext cx="2491772" cy="276999"/>
              </a:xfrm>
              <a:prstGeom prst="rect">
                <a:avLst/>
              </a:prstGeom>
              <a:blipFill>
                <a:blip r:embed="rId2"/>
                <a:stretch>
                  <a:fillRect l="-9780" t="-180000" r="-22738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55">
                <a:extLst>
                  <a:ext uri="{FF2B5EF4-FFF2-40B4-BE49-F238E27FC236}">
                    <a16:creationId xmlns:a16="http://schemas.microsoft.com/office/drawing/2014/main" id="{7E137363-C6A6-CB2A-01C5-CA190960B1F6}"/>
                  </a:ext>
                </a:extLst>
              </p:cNvPr>
              <p:cNvSpPr txBox="1"/>
              <p:nvPr/>
            </p:nvSpPr>
            <p:spPr>
              <a:xfrm>
                <a:off x="4740236" y="3645132"/>
                <a:ext cx="2790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/>
                  <a:t> Not excited,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15" name="ZoneTexte 55">
                <a:extLst>
                  <a:ext uri="{FF2B5EF4-FFF2-40B4-BE49-F238E27FC236}">
                    <a16:creationId xmlns:a16="http://schemas.microsoft.com/office/drawing/2014/main" id="{7E137363-C6A6-CB2A-01C5-CA190960B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36" y="3645132"/>
                <a:ext cx="2790187" cy="276999"/>
              </a:xfrm>
              <a:prstGeom prst="rect">
                <a:avLst/>
              </a:prstGeom>
              <a:blipFill>
                <a:blip r:embed="rId3"/>
                <a:stretch>
                  <a:fillRect l="-7659" t="-180000" r="-2035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5">
            <a:extLst>
              <a:ext uri="{FF2B5EF4-FFF2-40B4-BE49-F238E27FC236}">
                <a16:creationId xmlns:a16="http://schemas.microsoft.com/office/drawing/2014/main" id="{DD49958F-2019-7E90-83A6-5BED26220457}"/>
              </a:ext>
            </a:extLst>
          </p:cNvPr>
          <p:cNvSpPr txBox="1"/>
          <p:nvPr/>
        </p:nvSpPr>
        <p:spPr>
          <a:xfrm>
            <a:off x="3505381" y="24352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Rydberg state</a:t>
            </a:r>
          </a:p>
        </p:txBody>
      </p:sp>
      <p:sp>
        <p:nvSpPr>
          <p:cNvPr id="17" name="ZoneTexte 6">
            <a:extLst>
              <a:ext uri="{FF2B5EF4-FFF2-40B4-BE49-F238E27FC236}">
                <a16:creationId xmlns:a16="http://schemas.microsoft.com/office/drawing/2014/main" id="{EC7E6844-19FE-E17A-5593-106428047D2E}"/>
              </a:ext>
            </a:extLst>
          </p:cNvPr>
          <p:cNvSpPr txBox="1"/>
          <p:nvPr/>
        </p:nvSpPr>
        <p:spPr>
          <a:xfrm>
            <a:off x="3548603" y="3806915"/>
            <a:ext cx="140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Ground state</a:t>
            </a:r>
          </a:p>
        </p:txBody>
      </p:sp>
      <p:pic>
        <p:nvPicPr>
          <p:cNvPr id="19" name="Image 66">
            <a:extLst>
              <a:ext uri="{FF2B5EF4-FFF2-40B4-BE49-F238E27FC236}">
                <a16:creationId xmlns:a16="http://schemas.microsoft.com/office/drawing/2014/main" id="{2BFB5E1D-9994-8012-59A3-5EB02AA09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10" y="3230254"/>
            <a:ext cx="1513533" cy="7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3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3200">
                <a:solidFill>
                  <a:schemeClr val="tx2">
                    <a:lumMod val="50000"/>
                  </a:schemeClr>
                </a:solidFill>
                <a:latin typeface="+mj-lt"/>
              </a:rPr>
              <a:t>Neutral atoms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05707" y="1303030"/>
            <a:ext cx="7743825" cy="28400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</a:rPr>
              <a:t>Light is used to:</a:t>
            </a:r>
          </a:p>
          <a:p>
            <a:pPr>
              <a:lnSpc>
                <a:spcPct val="120000"/>
              </a:lnSpc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</a:rPr>
              <a:t>- Assemble and readout registers </a:t>
            </a:r>
          </a:p>
          <a:p>
            <a:pPr>
              <a:lnSpc>
                <a:spcPct val="120000"/>
              </a:lnSpc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</a:rPr>
              <a:t>- Perform quantum processing  </a:t>
            </a:r>
          </a:p>
          <a:p>
            <a:pPr>
              <a:lnSpc>
                <a:spcPct val="120000"/>
              </a:lnSpc>
            </a:pPr>
            <a:endParaRPr lang="en-US" sz="70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5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 sz="3200">
                <a:solidFill>
                  <a:schemeClr val="tx2"/>
                </a:solidFill>
                <a:latin typeface="+mj-lt"/>
              </a:rPr>
              <a:t>Manipulating atoms</a:t>
            </a:r>
            <a:endParaRPr lang="en-US" sz="20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7" y="1172402"/>
            <a:ext cx="7743825" cy="2840037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900">
                <a:solidFill>
                  <a:schemeClr val="tx2"/>
                </a:solidFill>
                <a:latin typeface="+mj-lt"/>
              </a:rPr>
              <a:t>The atom-laser interaction is characterized by the </a:t>
            </a:r>
          </a:p>
          <a:p>
            <a:pPr lvl="2" fontAlgn="base"/>
            <a:r>
              <a:rPr lang="en-US" sz="2000" b="1"/>
              <a:t>Rabi frequency Ω </a:t>
            </a:r>
            <a:r>
              <a:rPr lang="en-US" sz="2000"/>
              <a:t>(its strength, proportional to the amplitude of the laser field), </a:t>
            </a:r>
          </a:p>
          <a:p>
            <a:pPr lvl="2" fontAlgn="base"/>
            <a:r>
              <a:rPr lang="en-US" sz="2000"/>
              <a:t>the </a:t>
            </a:r>
            <a:r>
              <a:rPr lang="en-US" sz="2000" b="1"/>
              <a:t>detuning δ </a:t>
            </a:r>
            <a:r>
              <a:rPr lang="en-US" sz="2000"/>
              <a:t>(the difference between the qubit resonance and the field frequencies) </a:t>
            </a:r>
          </a:p>
          <a:p>
            <a:pPr lvl="2" fontAlgn="base"/>
            <a:r>
              <a:rPr lang="en-US" sz="2000"/>
              <a:t>and their </a:t>
            </a:r>
            <a:r>
              <a:rPr lang="en-US" sz="2000" b="1"/>
              <a:t>relative phase ϕ</a:t>
            </a:r>
            <a:r>
              <a:rPr lang="en-US" sz="2000"/>
              <a:t>. </a:t>
            </a:r>
            <a:endParaRPr lang="en-U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0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4BBD-9EF0-4FED-B138-1F41C426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fontAlgn="base"/>
            <a:r>
              <a:rPr lang="en-US" sz="3200" dirty="0">
                <a:solidFill>
                  <a:schemeClr val="tx2"/>
                </a:solidFill>
                <a:latin typeface="+mj-lt"/>
              </a:rPr>
              <a:t>Manipulating atoms</a:t>
            </a:r>
            <a:endParaRPr lang="en-US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466-A2B3-42ED-92B5-D5523B01A8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4467" y="1172402"/>
            <a:ext cx="7743825" cy="2840037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1900" dirty="0">
                <a:solidFill>
                  <a:schemeClr val="tx2"/>
                </a:solidFill>
                <a:latin typeface="+mj-lt"/>
              </a:rPr>
              <a:t>We can manipulate states by shining the laser close to the transition between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BAE4-18EF-4DD0-97FF-B61D15406D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A7191E-AFEE-1840-ABFF-7061D6D2EA10}" type="datetime4">
              <a:rPr lang="en-CA" smtClean="0"/>
              <a:pPr/>
              <a:t>October 29, 2024</a:t>
            </a:fld>
            <a:r>
              <a:rPr lang="en-CA"/>
              <a:t>    |    </a:t>
            </a:r>
            <a:r>
              <a:rPr lang="en-US">
                <a:latin typeface="Georgia"/>
              </a:rPr>
              <a:t>Lecture 1: Neutral atoms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F90C7-0317-4634-9B82-989747BF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43219-1D49-F14C-A838-5217058B6C50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BFA325-8DA3-4614-D8BB-AC3AFE240819}"/>
                  </a:ext>
                </a:extLst>
              </p:cNvPr>
              <p:cNvSpPr txBox="1"/>
              <p:nvPr/>
            </p:nvSpPr>
            <p:spPr>
              <a:xfrm>
                <a:off x="1623675" y="1464863"/>
                <a:ext cx="3092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fr-FR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CA" dirty="0">
                    <a:solidFill>
                      <a:schemeClr val="tx2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CA" dirty="0">
                    <a:solidFill>
                      <a:schemeClr val="tx2"/>
                    </a:solidFill>
                  </a:rPr>
                  <a:t> (here,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CA" dirty="0">
                    <a:solidFill>
                      <a:schemeClr val="tx2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dirty="0">
                    <a:solidFill>
                      <a:schemeClr val="tx2"/>
                    </a:solidFill>
                  </a:rPr>
                  <a:t>). </a:t>
                </a:r>
                <a:endParaRPr lang="en-CA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BFA325-8DA3-4614-D8BB-AC3AFE240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75" y="1464863"/>
                <a:ext cx="3092193" cy="369332"/>
              </a:xfrm>
              <a:prstGeom prst="rect">
                <a:avLst/>
              </a:prstGeom>
              <a:blipFill>
                <a:blip r:embed="rId3"/>
                <a:stretch>
                  <a:fillRect l="-4331" t="-119672" r="-9252" b="-1836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e 46">
            <a:extLst>
              <a:ext uri="{FF2B5EF4-FFF2-40B4-BE49-F238E27FC236}">
                <a16:creationId xmlns:a16="http://schemas.microsoft.com/office/drawing/2014/main" id="{3CEC1F86-6911-FEE5-0DF2-03B9F56F6C1F}"/>
              </a:ext>
            </a:extLst>
          </p:cNvPr>
          <p:cNvGrpSpPr/>
          <p:nvPr/>
        </p:nvGrpSpPr>
        <p:grpSpPr>
          <a:xfrm>
            <a:off x="1369688" y="2346768"/>
            <a:ext cx="1327548" cy="1707754"/>
            <a:chOff x="8794043" y="1975167"/>
            <a:chExt cx="1327548" cy="1707754"/>
          </a:xfrm>
        </p:grpSpPr>
        <p:cxnSp>
          <p:nvCxnSpPr>
            <p:cNvPr id="68" name="Connecteur droit 47">
              <a:extLst>
                <a:ext uri="{FF2B5EF4-FFF2-40B4-BE49-F238E27FC236}">
                  <a16:creationId xmlns:a16="http://schemas.microsoft.com/office/drawing/2014/main" id="{A830ED1F-4958-0A36-ED5A-4998BD116424}"/>
                </a:ext>
              </a:extLst>
            </p:cNvPr>
            <p:cNvCxnSpPr>
              <a:cxnSpLocks/>
            </p:cNvCxnSpPr>
            <p:nvPr/>
          </p:nvCxnSpPr>
          <p:spPr>
            <a:xfrm>
              <a:off x="8794044" y="2133600"/>
              <a:ext cx="9486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48">
              <a:extLst>
                <a:ext uri="{FF2B5EF4-FFF2-40B4-BE49-F238E27FC236}">
                  <a16:creationId xmlns:a16="http://schemas.microsoft.com/office/drawing/2014/main" id="{1BBCE5EE-7B1F-1624-7189-296DA271AB62}"/>
                </a:ext>
              </a:extLst>
            </p:cNvPr>
            <p:cNvCxnSpPr>
              <a:cxnSpLocks/>
            </p:cNvCxnSpPr>
            <p:nvPr/>
          </p:nvCxnSpPr>
          <p:spPr>
            <a:xfrm>
              <a:off x="8794043" y="3561645"/>
              <a:ext cx="9486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49">
              <a:extLst>
                <a:ext uri="{FF2B5EF4-FFF2-40B4-BE49-F238E27FC236}">
                  <a16:creationId xmlns:a16="http://schemas.microsoft.com/office/drawing/2014/main" id="{F0DC37EA-BA31-AADC-9CA5-EA62DCCBDB25}"/>
                </a:ext>
              </a:extLst>
            </p:cNvPr>
            <p:cNvCxnSpPr>
              <a:cxnSpLocks/>
            </p:cNvCxnSpPr>
            <p:nvPr/>
          </p:nvCxnSpPr>
          <p:spPr>
            <a:xfrm>
              <a:off x="8794043" y="2532579"/>
              <a:ext cx="948669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50">
              <a:extLst>
                <a:ext uri="{FF2B5EF4-FFF2-40B4-BE49-F238E27FC236}">
                  <a16:creationId xmlns:a16="http://schemas.microsoft.com/office/drawing/2014/main" id="{FC81F065-64EF-D256-391E-CB3AEA46A1C8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2149928"/>
              <a:ext cx="0" cy="3681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51">
              <a:extLst>
                <a:ext uri="{FF2B5EF4-FFF2-40B4-BE49-F238E27FC236}">
                  <a16:creationId xmlns:a16="http://schemas.microsoft.com/office/drawing/2014/main" id="{917E9016-0BF5-E3F9-BE22-588BB9A53E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000" y="2573675"/>
              <a:ext cx="0" cy="92724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ZoneTexte 52">
                  <a:extLst>
                    <a:ext uri="{FF2B5EF4-FFF2-40B4-BE49-F238E27FC236}">
                      <a16:creationId xmlns:a16="http://schemas.microsoft.com/office/drawing/2014/main" id="{B43CC22A-FD31-FBC1-3EAF-CAD64662B392}"/>
                    </a:ext>
                  </a:extLst>
                </p:cNvPr>
                <p:cNvSpPr txBox="1"/>
                <p:nvPr/>
              </p:nvSpPr>
              <p:spPr>
                <a:xfrm>
                  <a:off x="9372269" y="2188773"/>
                  <a:ext cx="4739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73" name="ZoneTexte 52">
                  <a:extLst>
                    <a:ext uri="{FF2B5EF4-FFF2-40B4-BE49-F238E27FC236}">
                      <a16:creationId xmlns:a16="http://schemas.microsoft.com/office/drawing/2014/main" id="{B43CC22A-FD31-FBC1-3EAF-CAD64662B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2269" y="2188773"/>
                  <a:ext cx="47397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688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ZoneTexte 53">
                  <a:extLst>
                    <a:ext uri="{FF2B5EF4-FFF2-40B4-BE49-F238E27FC236}">
                      <a16:creationId xmlns:a16="http://schemas.microsoft.com/office/drawing/2014/main" id="{1E3C416D-EA1F-FE6E-3C5F-9B33A08465CE}"/>
                    </a:ext>
                  </a:extLst>
                </p:cNvPr>
                <p:cNvSpPr txBox="1"/>
                <p:nvPr/>
              </p:nvSpPr>
              <p:spPr>
                <a:xfrm>
                  <a:off x="9388373" y="2935262"/>
                  <a:ext cx="4985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74" name="ZoneTexte 53">
                  <a:extLst>
                    <a:ext uri="{FF2B5EF4-FFF2-40B4-BE49-F238E27FC236}">
                      <a16:creationId xmlns:a16="http://schemas.microsoft.com/office/drawing/2014/main" id="{1E3C416D-EA1F-FE6E-3C5F-9B33A0846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8373" y="2935262"/>
                  <a:ext cx="49859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75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ZoneTexte 54">
                  <a:extLst>
                    <a:ext uri="{FF2B5EF4-FFF2-40B4-BE49-F238E27FC236}">
                      <a16:creationId xmlns:a16="http://schemas.microsoft.com/office/drawing/2014/main" id="{9CD67D50-9BC6-19D1-392C-E910E42FC08A}"/>
                    </a:ext>
                  </a:extLst>
                </p:cNvPr>
                <p:cNvSpPr txBox="1"/>
                <p:nvPr/>
              </p:nvSpPr>
              <p:spPr>
                <a:xfrm>
                  <a:off x="9797913" y="1975167"/>
                  <a:ext cx="3236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75" name="ZoneTexte 54">
                  <a:extLst>
                    <a:ext uri="{FF2B5EF4-FFF2-40B4-BE49-F238E27FC236}">
                      <a16:creationId xmlns:a16="http://schemas.microsoft.com/office/drawing/2014/main" id="{9CD67D50-9BC6-19D1-392C-E910E42FC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913" y="1975167"/>
                  <a:ext cx="32367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038" t="-180000" r="-175472" b="-2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55">
                  <a:extLst>
                    <a:ext uri="{FF2B5EF4-FFF2-40B4-BE49-F238E27FC236}">
                      <a16:creationId xmlns:a16="http://schemas.microsoft.com/office/drawing/2014/main" id="{347E03AA-F076-717E-171B-45E84DAAE4D8}"/>
                    </a:ext>
                  </a:extLst>
                </p:cNvPr>
                <p:cNvSpPr txBox="1"/>
                <p:nvPr/>
              </p:nvSpPr>
              <p:spPr>
                <a:xfrm>
                  <a:off x="9765892" y="3405922"/>
                  <a:ext cx="3546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76" name="ZoneTexte 55">
                  <a:extLst>
                    <a:ext uri="{FF2B5EF4-FFF2-40B4-BE49-F238E27FC236}">
                      <a16:creationId xmlns:a16="http://schemas.microsoft.com/office/drawing/2014/main" id="{347E03AA-F076-717E-171B-45E84DAAE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892" y="3405922"/>
                  <a:ext cx="35464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0000" t="-180000" r="-162069" b="-2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object 31">
            <a:extLst>
              <a:ext uri="{FF2B5EF4-FFF2-40B4-BE49-F238E27FC236}">
                <a16:creationId xmlns:a16="http://schemas.microsoft.com/office/drawing/2014/main" id="{5717BD62-68E2-A172-7F47-626B22883A93}"/>
              </a:ext>
            </a:extLst>
          </p:cNvPr>
          <p:cNvSpPr txBox="1"/>
          <p:nvPr/>
        </p:nvSpPr>
        <p:spPr>
          <a:xfrm>
            <a:off x="2615707" y="3353815"/>
            <a:ext cx="3100070" cy="2532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>
                <a:latin typeface="Trebuchet MS"/>
                <a:cs typeface="Trebuchet MS"/>
              </a:rPr>
              <a:t>Rabi</a:t>
            </a:r>
            <a:r>
              <a:rPr sz="1550" spc="25">
                <a:latin typeface="Trebuchet MS"/>
                <a:cs typeface="Trebuchet MS"/>
              </a:rPr>
              <a:t> </a:t>
            </a:r>
            <a:r>
              <a:rPr sz="1550">
                <a:latin typeface="Trebuchet MS"/>
                <a:cs typeface="Trebuchet MS"/>
              </a:rPr>
              <a:t>frequency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0" name="object 33">
            <a:extLst>
              <a:ext uri="{FF2B5EF4-FFF2-40B4-BE49-F238E27FC236}">
                <a16:creationId xmlns:a16="http://schemas.microsoft.com/office/drawing/2014/main" id="{C057BA97-8F41-4E9D-C650-E3E677AFAE7A}"/>
              </a:ext>
            </a:extLst>
          </p:cNvPr>
          <p:cNvSpPr txBox="1"/>
          <p:nvPr/>
        </p:nvSpPr>
        <p:spPr>
          <a:xfrm>
            <a:off x="2688540" y="2581468"/>
            <a:ext cx="868680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40">
                <a:latin typeface="Trebuchet MS"/>
                <a:cs typeface="Trebuchet MS"/>
              </a:rPr>
              <a:t>Detuning</a:t>
            </a:r>
            <a:endParaRPr sz="15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2493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9" grpId="0"/>
      <p:bldP spid="80" grpId="0"/>
    </p:bldLst>
  </p:timing>
</p:sld>
</file>

<file path=ppt/theme/theme1.xml><?xml version="1.0" encoding="utf-8"?>
<a:theme xmlns:a="http://schemas.openxmlformats.org/drawingml/2006/main" name="CMC Theme">
  <a:themeElements>
    <a:clrScheme name="Custom 1">
      <a:dk1>
        <a:srgbClr val="004068"/>
      </a:dk1>
      <a:lt1>
        <a:srgbClr val="FFFFFF"/>
      </a:lt1>
      <a:dk2>
        <a:srgbClr val="444142"/>
      </a:dk2>
      <a:lt2>
        <a:srgbClr val="FFFFFF"/>
      </a:lt2>
      <a:accent1>
        <a:srgbClr val="004068"/>
      </a:accent1>
      <a:accent2>
        <a:srgbClr val="006EAA"/>
      </a:accent2>
      <a:accent3>
        <a:srgbClr val="D3E9F8"/>
      </a:accent3>
      <a:accent4>
        <a:srgbClr val="00A99A"/>
      </a:accent4>
      <a:accent5>
        <a:srgbClr val="855FA8"/>
      </a:accent5>
      <a:accent6>
        <a:srgbClr val="B33C34"/>
      </a:accent6>
      <a:hlink>
        <a:srgbClr val="006EAA"/>
      </a:hlink>
      <a:folHlink>
        <a:srgbClr val="0040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-CMC-CNDN-2020-02-28" id="{C59C38F3-1CE9-4173-B5F3-D6F48E5309DE}" vid="{AC4CC7A2-9445-404E-A0B9-DC09C302E3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3D746674225B4BA1A9D4068540E5A0" ma:contentTypeVersion="8" ma:contentTypeDescription="Create a new document." ma:contentTypeScope="" ma:versionID="0bcb2d332aea63d9b049a6177f3af729">
  <xsd:schema xmlns:xsd="http://www.w3.org/2001/XMLSchema" xmlns:xs="http://www.w3.org/2001/XMLSchema" xmlns:p="http://schemas.microsoft.com/office/2006/metadata/properties" xmlns:ns2="1882979a-04ee-44d2-9458-b3042ae59f5d" targetNamespace="http://schemas.microsoft.com/office/2006/metadata/properties" ma:root="true" ma:fieldsID="f20e369a6e9a56f138fee541a238ae08" ns2:_="">
    <xsd:import namespace="1882979a-04ee-44d2-9458-b3042ae59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82979a-04ee-44d2-9458-b3042ae59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596e142b-f167-407e-aeed-505aa84a8dcf"/>
    <ds:schemaRef ds:uri="65f97b23-73a9-467c-afab-2f7bdbbce07a"/>
    <ds:schemaRef ds:uri="dc122c29-adea-406f-a1f4-322f654abee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3E5F9C-1180-4EBE-9891-3DDB879ECCDA}"/>
</file>

<file path=docProps/app.xml><?xml version="1.0" encoding="utf-8"?>
<Properties xmlns="http://schemas.openxmlformats.org/officeDocument/2006/extended-properties" xmlns:vt="http://schemas.openxmlformats.org/officeDocument/2006/docPropsVTypes">
  <Template>2-CMC-CNDN-2020-02-28</Template>
  <TotalTime>85</TotalTime>
  <Words>1609</Words>
  <Application>Microsoft Office PowerPoint</Application>
  <PresentationFormat>On-screen Show (16:9)</PresentationFormat>
  <Paragraphs>296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Georgia</vt:lpstr>
      <vt:lpstr>Lato</vt:lpstr>
      <vt:lpstr>System Font Regular</vt:lpstr>
      <vt:lpstr>Trebuchet MS</vt:lpstr>
      <vt:lpstr>CMC Theme</vt:lpstr>
      <vt:lpstr>Pasqal workshop</vt:lpstr>
      <vt:lpstr>But first: logistics</vt:lpstr>
      <vt:lpstr>But first: logistics</vt:lpstr>
      <vt:lpstr>Summary</vt:lpstr>
      <vt:lpstr>Neutral atoms: basics</vt:lpstr>
      <vt:lpstr>Neutral atoms: basics</vt:lpstr>
      <vt:lpstr>Neutral atoms arrays</vt:lpstr>
      <vt:lpstr>Manipulating atoms</vt:lpstr>
      <vt:lpstr>Manipulating atoms</vt:lpstr>
      <vt:lpstr>PowerPoint Presentation</vt:lpstr>
      <vt:lpstr>PowerPoint Presentation</vt:lpstr>
      <vt:lpstr>PowerPoint Presentation</vt:lpstr>
      <vt:lpstr>Connectivity advantage</vt:lpstr>
      <vt:lpstr>The full process</vt:lpstr>
      <vt:lpstr>Register loading  </vt:lpstr>
      <vt:lpstr>Sub-register loading  </vt:lpstr>
      <vt:lpstr>Sub-register loading  </vt:lpstr>
      <vt:lpstr>Register readout</vt:lpstr>
      <vt:lpstr>Neutral atoms: advantages </vt:lpstr>
      <vt:lpstr>Quantum processing</vt:lpstr>
      <vt:lpstr>Quantum processing - DIGITAL</vt:lpstr>
      <vt:lpstr>Quantum processing - DIGITAL</vt:lpstr>
      <vt:lpstr>Quantum processing - DIGITAL</vt:lpstr>
      <vt:lpstr>Quantum processing - DIGITAL</vt:lpstr>
      <vt:lpstr>Quantum processing - DIGITAL</vt:lpstr>
      <vt:lpstr>Quantum processing - DIGITAL</vt:lpstr>
      <vt:lpstr>Quantum processing - Analog</vt:lpstr>
      <vt:lpstr>Quantum processing - Analog</vt:lpstr>
      <vt:lpstr>Quantum processing - Analog</vt:lpstr>
      <vt:lpstr>Suitable for</vt:lpstr>
      <vt:lpstr>Applications of NAQC</vt:lpstr>
      <vt:lpstr>Applications of NAQC</vt:lpstr>
      <vt:lpstr>Applications of NAQC</vt:lpstr>
      <vt:lpstr>Applications of NAQC</vt:lpstr>
      <vt:lpstr>Applications of NAQC</vt:lpstr>
      <vt:lpstr>Going beyond</vt:lpstr>
      <vt:lpstr>Pulser</vt:lpstr>
      <vt:lpstr>Pulser</vt:lpstr>
      <vt:lpstr>Pulser – core components</vt:lpstr>
      <vt:lpstr>Pulser</vt:lpstr>
      <vt:lpstr>Pulser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Chebotarev</dc:creator>
  <cp:lastModifiedBy>Bruna Shinohara de Mendonça</cp:lastModifiedBy>
  <cp:revision>65</cp:revision>
  <dcterms:created xsi:type="dcterms:W3CDTF">2020-06-11T18:06:13Z</dcterms:created>
  <dcterms:modified xsi:type="dcterms:W3CDTF">2024-10-29T14:18:13Z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0x010100573D746674225B4BA1A9D4068540E5A0</vt:lpwstr>
  </property>
  <property fmtid="{D5CDD505-2E9C-101B-9397-08002B2CF9AE}" pid="3" name="MediaServiceImageTags">
    <vt:lpwstr/>
  </property>
</Properties>
</file>